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ileron Bold" panose="020B0604020202020204" charset="0"/>
      <p:regular r:id="rId19"/>
    </p:embeddedFont>
    <p:embeddedFont>
      <p:font typeface="Canva Sans" panose="020B0604020202020204" charset="0"/>
      <p:regular r:id="rId20"/>
    </p:embeddedFont>
    <p:embeddedFont>
      <p:font typeface="Roboto" panose="02000000000000000000" pitchFamily="2" charset="0"/>
      <p:regular r:id="rId21"/>
      <p:bold r:id="rId22"/>
      <p:italic r:id="rId23"/>
    </p:embeddedFont>
    <p:embeddedFont>
      <p:font typeface="Roboto Bold" panose="02000000000000000000" charset="0"/>
      <p:regular r:id="rId24"/>
    </p:embeddedFont>
    <p:embeddedFont>
      <p:font typeface="Roboto Bold Italics" panose="020B0604020202020204" charset="0"/>
      <p:regular r:id="rId25"/>
    </p:embeddedFont>
    <p:embeddedFont>
      <p:font typeface="Roboto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53083" y="1537157"/>
            <a:ext cx="981834" cy="961590"/>
          </a:xfrm>
          <a:custGeom>
            <a:avLst/>
            <a:gdLst/>
            <a:ahLst/>
            <a:cxnLst/>
            <a:rect l="l" t="t" r="r" b="b"/>
            <a:pathLst>
              <a:path w="981834" h="961590">
                <a:moveTo>
                  <a:pt x="0" y="0"/>
                </a:moveTo>
                <a:lnTo>
                  <a:pt x="981834" y="0"/>
                </a:lnTo>
                <a:lnTo>
                  <a:pt x="981834" y="961591"/>
                </a:lnTo>
                <a:lnTo>
                  <a:pt x="0" y="961591"/>
                </a:lnTo>
                <a:lnTo>
                  <a:pt x="0" y="0"/>
                </a:lnTo>
                <a:close/>
              </a:path>
            </a:pathLst>
          </a:custGeom>
          <a:blipFill>
            <a:blip r:embed="rId2"/>
            <a:stretch>
              <a:fillRect/>
            </a:stretch>
          </a:blipFill>
        </p:spPr>
      </p:sp>
      <p:sp>
        <p:nvSpPr>
          <p:cNvPr id="3" name="TextBox 3"/>
          <p:cNvSpPr txBox="1"/>
          <p:nvPr/>
        </p:nvSpPr>
        <p:spPr>
          <a:xfrm>
            <a:off x="5697515" y="149046"/>
            <a:ext cx="6892969" cy="1083311"/>
          </a:xfrm>
          <a:prstGeom prst="rect">
            <a:avLst/>
          </a:prstGeom>
        </p:spPr>
        <p:txBody>
          <a:bodyPr lIns="0" tIns="0" rIns="0" bIns="0" rtlCol="0" anchor="t">
            <a:spAutoFit/>
          </a:bodyPr>
          <a:lstStyle/>
          <a:p>
            <a:pPr algn="ctr">
              <a:lnSpc>
                <a:spcPts val="4339"/>
              </a:lnSpc>
            </a:pPr>
            <a:r>
              <a:rPr lang="en-US" sz="3099" spc="61">
                <a:solidFill>
                  <a:srgbClr val="174876"/>
                </a:solidFill>
                <a:latin typeface="Roboto"/>
              </a:rPr>
              <a:t>KHOA KỸ THUẬT VÀ CÔNG NGHỆ</a:t>
            </a:r>
          </a:p>
          <a:p>
            <a:pPr algn="ctr">
              <a:lnSpc>
                <a:spcPts val="4339"/>
              </a:lnSpc>
            </a:pPr>
            <a:r>
              <a:rPr lang="en-US" sz="3099" spc="61">
                <a:solidFill>
                  <a:srgbClr val="174876"/>
                </a:solidFill>
                <a:latin typeface="Roboto Bold"/>
              </a:rPr>
              <a:t>BỘ MÔN CÔNG NGHỆ THÔNG TIN</a:t>
            </a:r>
          </a:p>
        </p:txBody>
      </p:sp>
      <p:sp>
        <p:nvSpPr>
          <p:cNvPr id="4" name="TextBox 4"/>
          <p:cNvSpPr txBox="1"/>
          <p:nvPr/>
        </p:nvSpPr>
        <p:spPr>
          <a:xfrm>
            <a:off x="5508054" y="2708298"/>
            <a:ext cx="7271891" cy="542926"/>
          </a:xfrm>
          <a:prstGeom prst="rect">
            <a:avLst/>
          </a:prstGeom>
        </p:spPr>
        <p:txBody>
          <a:bodyPr lIns="0" tIns="0" rIns="0" bIns="0" rtlCol="0" anchor="t">
            <a:spAutoFit/>
          </a:bodyPr>
          <a:lstStyle/>
          <a:p>
            <a:pPr algn="ctr">
              <a:lnSpc>
                <a:spcPts val="4499"/>
              </a:lnSpc>
            </a:pPr>
            <a:r>
              <a:rPr lang="en-US" sz="2999" spc="113">
                <a:solidFill>
                  <a:srgbClr val="174876"/>
                </a:solidFill>
                <a:latin typeface="Roboto Bold"/>
              </a:rPr>
              <a:t>CÔNG NGHỆ PHẦN MỀM</a:t>
            </a:r>
          </a:p>
        </p:txBody>
      </p:sp>
      <p:sp>
        <p:nvSpPr>
          <p:cNvPr id="5" name="TextBox 5"/>
          <p:cNvSpPr txBox="1"/>
          <p:nvPr/>
        </p:nvSpPr>
        <p:spPr>
          <a:xfrm>
            <a:off x="495129" y="4060701"/>
            <a:ext cx="17297742" cy="2590871"/>
          </a:xfrm>
          <a:prstGeom prst="rect">
            <a:avLst/>
          </a:prstGeom>
        </p:spPr>
        <p:txBody>
          <a:bodyPr lIns="0" tIns="0" rIns="0" bIns="0" rtlCol="0" anchor="t">
            <a:spAutoFit/>
          </a:bodyPr>
          <a:lstStyle/>
          <a:p>
            <a:pPr algn="ctr">
              <a:lnSpc>
                <a:spcPts val="6972"/>
              </a:lnSpc>
            </a:pPr>
            <a:r>
              <a:rPr lang="en-US" sz="4498" dirty="0">
                <a:solidFill>
                  <a:srgbClr val="174876"/>
                </a:solidFill>
                <a:latin typeface="Roboto Bold"/>
              </a:rPr>
              <a:t>PHÁT TRIỂN ỨNG DỤNG </a:t>
            </a:r>
          </a:p>
          <a:p>
            <a:pPr algn="ctr">
              <a:lnSpc>
                <a:spcPts val="6972"/>
              </a:lnSpc>
            </a:pPr>
            <a:r>
              <a:rPr lang="en-US" sz="4498" dirty="0">
                <a:solidFill>
                  <a:srgbClr val="174876"/>
                </a:solidFill>
                <a:latin typeface="Roboto Bold"/>
              </a:rPr>
              <a:t>QUẢN LÝ CỬA HÀNG HOA TƯƠI </a:t>
            </a:r>
          </a:p>
          <a:p>
            <a:pPr algn="ctr">
              <a:lnSpc>
                <a:spcPts val="6972"/>
              </a:lnSpc>
            </a:pPr>
            <a:r>
              <a:rPr lang="en-US" sz="4498" dirty="0">
                <a:solidFill>
                  <a:srgbClr val="174876"/>
                </a:solidFill>
                <a:latin typeface="Roboto Bold"/>
              </a:rPr>
              <a:t>THEO PHƯƠNG PHÁP AGILE</a:t>
            </a:r>
          </a:p>
        </p:txBody>
      </p:sp>
      <p:sp>
        <p:nvSpPr>
          <p:cNvPr id="6" name="TextBox 6"/>
          <p:cNvSpPr txBox="1"/>
          <p:nvPr/>
        </p:nvSpPr>
        <p:spPr>
          <a:xfrm>
            <a:off x="13030200" y="6847361"/>
            <a:ext cx="4572000" cy="2316582"/>
          </a:xfrm>
          <a:prstGeom prst="rect">
            <a:avLst/>
          </a:prstGeom>
        </p:spPr>
        <p:txBody>
          <a:bodyPr wrap="square" lIns="0" tIns="0" rIns="0" bIns="0" rtlCol="0" anchor="t">
            <a:spAutoFit/>
          </a:bodyPr>
          <a:lstStyle/>
          <a:p>
            <a:pPr algn="l">
              <a:lnSpc>
                <a:spcPts val="4614"/>
              </a:lnSpc>
              <a:spcBef>
                <a:spcPct val="0"/>
              </a:spcBef>
            </a:pPr>
            <a:r>
              <a:rPr lang="en-US" sz="3295" dirty="0">
                <a:solidFill>
                  <a:srgbClr val="174876"/>
                </a:solidFill>
                <a:latin typeface="Roboto Italics"/>
              </a:rPr>
              <a:t>Sinh </a:t>
            </a:r>
            <a:r>
              <a:rPr lang="en-US" sz="3295" dirty="0" err="1">
                <a:solidFill>
                  <a:srgbClr val="174876"/>
                </a:solidFill>
                <a:latin typeface="Roboto Italics"/>
              </a:rPr>
              <a:t>viên</a:t>
            </a:r>
            <a:r>
              <a:rPr lang="en-US" sz="3295" dirty="0">
                <a:solidFill>
                  <a:srgbClr val="174876"/>
                </a:solidFill>
                <a:latin typeface="Roboto Italics"/>
              </a:rPr>
              <a:t> </a:t>
            </a:r>
            <a:r>
              <a:rPr lang="en-US" sz="3295" dirty="0" err="1">
                <a:solidFill>
                  <a:srgbClr val="174876"/>
                </a:solidFill>
                <a:latin typeface="Roboto Italics"/>
              </a:rPr>
              <a:t>thực</a:t>
            </a:r>
            <a:r>
              <a:rPr lang="en-US" sz="3295" dirty="0">
                <a:solidFill>
                  <a:srgbClr val="174876"/>
                </a:solidFill>
                <a:latin typeface="Roboto Italics"/>
              </a:rPr>
              <a:t> </a:t>
            </a:r>
            <a:r>
              <a:rPr lang="en-US" sz="3295" dirty="0" err="1">
                <a:solidFill>
                  <a:srgbClr val="174876"/>
                </a:solidFill>
                <a:latin typeface="Roboto Italics"/>
              </a:rPr>
              <a:t>hiện</a:t>
            </a:r>
            <a:r>
              <a:rPr lang="en-US" sz="3295" dirty="0">
                <a:solidFill>
                  <a:srgbClr val="174876"/>
                </a:solidFill>
                <a:latin typeface="Roboto"/>
              </a:rPr>
              <a:t>:</a:t>
            </a:r>
          </a:p>
          <a:p>
            <a:pPr algn="l">
              <a:lnSpc>
                <a:spcPts val="4614"/>
              </a:lnSpc>
              <a:spcBef>
                <a:spcPct val="0"/>
              </a:spcBef>
            </a:pPr>
            <a:r>
              <a:rPr lang="en-US" sz="3295" dirty="0">
                <a:solidFill>
                  <a:srgbClr val="174876"/>
                </a:solidFill>
                <a:latin typeface="Roboto"/>
              </a:rPr>
              <a:t>Lê </a:t>
            </a:r>
            <a:r>
              <a:rPr lang="en-US" sz="3295" dirty="0" err="1">
                <a:solidFill>
                  <a:srgbClr val="174876"/>
                </a:solidFill>
                <a:latin typeface="Roboto"/>
              </a:rPr>
              <a:t>Trực</a:t>
            </a:r>
            <a:r>
              <a:rPr lang="en-US" sz="3295" dirty="0">
                <a:solidFill>
                  <a:srgbClr val="174876"/>
                </a:solidFill>
                <a:latin typeface="Roboto"/>
              </a:rPr>
              <a:t> </a:t>
            </a:r>
            <a:r>
              <a:rPr lang="en-US" sz="3295" dirty="0" err="1">
                <a:solidFill>
                  <a:srgbClr val="174876"/>
                </a:solidFill>
                <a:latin typeface="Roboto"/>
              </a:rPr>
              <a:t>Tín</a:t>
            </a:r>
            <a:endParaRPr lang="en-US" sz="3295" dirty="0">
              <a:solidFill>
                <a:srgbClr val="174876"/>
              </a:solidFill>
              <a:latin typeface="Roboto"/>
            </a:endParaRPr>
          </a:p>
          <a:p>
            <a:pPr algn="l">
              <a:lnSpc>
                <a:spcPts val="4614"/>
              </a:lnSpc>
              <a:spcBef>
                <a:spcPct val="0"/>
              </a:spcBef>
            </a:pPr>
            <a:r>
              <a:rPr lang="en-US" sz="3295" dirty="0">
                <a:solidFill>
                  <a:srgbClr val="174876"/>
                </a:solidFill>
                <a:latin typeface="Roboto"/>
              </a:rPr>
              <a:t>Lê </a:t>
            </a:r>
            <a:r>
              <a:rPr lang="en-US" sz="3295" dirty="0" err="1">
                <a:solidFill>
                  <a:srgbClr val="174876"/>
                </a:solidFill>
                <a:latin typeface="Roboto"/>
              </a:rPr>
              <a:t>Thị</a:t>
            </a:r>
            <a:r>
              <a:rPr lang="en-US" sz="3295" dirty="0">
                <a:solidFill>
                  <a:srgbClr val="174876"/>
                </a:solidFill>
                <a:latin typeface="Roboto"/>
              </a:rPr>
              <a:t> </a:t>
            </a:r>
            <a:r>
              <a:rPr lang="en-US" sz="3295" dirty="0" err="1">
                <a:solidFill>
                  <a:srgbClr val="174876"/>
                </a:solidFill>
                <a:latin typeface="Roboto"/>
              </a:rPr>
              <a:t>Nguyễn</a:t>
            </a:r>
            <a:r>
              <a:rPr lang="en-US" sz="3295" dirty="0">
                <a:solidFill>
                  <a:srgbClr val="174876"/>
                </a:solidFill>
                <a:latin typeface="Roboto"/>
              </a:rPr>
              <a:t> </a:t>
            </a:r>
            <a:r>
              <a:rPr lang="en-US" sz="3295" dirty="0" err="1">
                <a:solidFill>
                  <a:srgbClr val="174876"/>
                </a:solidFill>
                <a:latin typeface="Roboto"/>
              </a:rPr>
              <a:t>Xuyên</a:t>
            </a:r>
            <a:endParaRPr lang="en-US" sz="3295" dirty="0">
              <a:solidFill>
                <a:srgbClr val="174876"/>
              </a:solidFill>
              <a:latin typeface="Roboto"/>
            </a:endParaRPr>
          </a:p>
          <a:p>
            <a:pPr algn="l">
              <a:lnSpc>
                <a:spcPts val="4614"/>
              </a:lnSpc>
              <a:spcBef>
                <a:spcPct val="0"/>
              </a:spcBef>
            </a:pPr>
            <a:r>
              <a:rPr lang="en-US" sz="3295" dirty="0" err="1">
                <a:solidFill>
                  <a:srgbClr val="174876"/>
                </a:solidFill>
                <a:latin typeface="Roboto"/>
              </a:rPr>
              <a:t>Trần</a:t>
            </a:r>
            <a:r>
              <a:rPr lang="en-US" sz="3295" dirty="0">
                <a:solidFill>
                  <a:srgbClr val="174876"/>
                </a:solidFill>
                <a:latin typeface="Roboto"/>
              </a:rPr>
              <a:t> Khánh Duy</a:t>
            </a:r>
          </a:p>
        </p:txBody>
      </p:sp>
      <p:sp>
        <p:nvSpPr>
          <p:cNvPr id="7" name="TextBox 7"/>
          <p:cNvSpPr txBox="1"/>
          <p:nvPr/>
        </p:nvSpPr>
        <p:spPr>
          <a:xfrm>
            <a:off x="6622635" y="9780812"/>
            <a:ext cx="5042728" cy="448310"/>
          </a:xfrm>
          <a:prstGeom prst="rect">
            <a:avLst/>
          </a:prstGeom>
        </p:spPr>
        <p:txBody>
          <a:bodyPr lIns="0" tIns="0" rIns="0" bIns="0" rtlCol="0" anchor="t">
            <a:spAutoFit/>
          </a:bodyPr>
          <a:lstStyle/>
          <a:p>
            <a:pPr algn="ctr">
              <a:lnSpc>
                <a:spcPts val="3640"/>
              </a:lnSpc>
              <a:spcBef>
                <a:spcPct val="0"/>
              </a:spcBef>
            </a:pPr>
            <a:r>
              <a:rPr lang="en-US" sz="2600" dirty="0" err="1">
                <a:solidFill>
                  <a:srgbClr val="174876"/>
                </a:solidFill>
                <a:latin typeface="Roboto Bold Italics"/>
              </a:rPr>
              <a:t>Trà</a:t>
            </a:r>
            <a:r>
              <a:rPr lang="en-US" sz="2600" dirty="0">
                <a:solidFill>
                  <a:srgbClr val="174876"/>
                </a:solidFill>
                <a:latin typeface="Roboto Bold Italics"/>
              </a:rPr>
              <a:t> Vinh, </a:t>
            </a:r>
            <a:r>
              <a:rPr lang="en-US" sz="2600" dirty="0" err="1">
                <a:solidFill>
                  <a:srgbClr val="174876"/>
                </a:solidFill>
                <a:latin typeface="Roboto Bold Italics"/>
              </a:rPr>
              <a:t>tháng</a:t>
            </a:r>
            <a:r>
              <a:rPr lang="en-US" sz="2600" dirty="0">
                <a:solidFill>
                  <a:srgbClr val="174876"/>
                </a:solidFill>
                <a:latin typeface="Roboto Bold Italics"/>
              </a:rPr>
              <a:t> 6 </a:t>
            </a:r>
            <a:r>
              <a:rPr lang="en-US" sz="2600" dirty="0" err="1">
                <a:solidFill>
                  <a:srgbClr val="174876"/>
                </a:solidFill>
                <a:latin typeface="Roboto Bold Italics"/>
              </a:rPr>
              <a:t>năm</a:t>
            </a:r>
            <a:r>
              <a:rPr lang="en-US" sz="2600" dirty="0">
                <a:solidFill>
                  <a:srgbClr val="174876"/>
                </a:solidFill>
                <a:latin typeface="Roboto Bold Italics"/>
              </a:rPr>
              <a:t> 2024</a:t>
            </a:r>
          </a:p>
        </p:txBody>
      </p:sp>
      <p:sp>
        <p:nvSpPr>
          <p:cNvPr id="8" name="TextBox 8"/>
          <p:cNvSpPr txBox="1"/>
          <p:nvPr/>
        </p:nvSpPr>
        <p:spPr>
          <a:xfrm>
            <a:off x="5508054" y="3516202"/>
            <a:ext cx="7271891" cy="542926"/>
          </a:xfrm>
          <a:prstGeom prst="rect">
            <a:avLst/>
          </a:prstGeom>
        </p:spPr>
        <p:txBody>
          <a:bodyPr lIns="0" tIns="0" rIns="0" bIns="0" rtlCol="0" anchor="t">
            <a:spAutoFit/>
          </a:bodyPr>
          <a:lstStyle/>
          <a:p>
            <a:pPr algn="ctr">
              <a:lnSpc>
                <a:spcPts val="4499"/>
              </a:lnSpc>
            </a:pPr>
            <a:r>
              <a:rPr lang="en-US" sz="2999" spc="113">
                <a:solidFill>
                  <a:srgbClr val="174876"/>
                </a:solidFill>
                <a:latin typeface="Roboto Bold"/>
              </a:rPr>
              <a:t>Chủ đề báo cáo</a:t>
            </a:r>
          </a:p>
        </p:txBody>
      </p:sp>
      <p:grpSp>
        <p:nvGrpSpPr>
          <p:cNvPr id="9" name="Group 9"/>
          <p:cNvGrpSpPr/>
          <p:nvPr/>
        </p:nvGrpSpPr>
        <p:grpSpPr>
          <a:xfrm>
            <a:off x="1667876" y="7013522"/>
            <a:ext cx="4761327" cy="1087200"/>
            <a:chOff x="0" y="0"/>
            <a:chExt cx="6348436" cy="1449600"/>
          </a:xfrm>
        </p:grpSpPr>
        <p:sp>
          <p:nvSpPr>
            <p:cNvPr id="10" name="TextBox 10"/>
            <p:cNvSpPr txBox="1"/>
            <p:nvPr/>
          </p:nvSpPr>
          <p:spPr>
            <a:xfrm>
              <a:off x="0" y="-114300"/>
              <a:ext cx="6348436" cy="751841"/>
            </a:xfrm>
            <a:prstGeom prst="rect">
              <a:avLst/>
            </a:prstGeom>
          </p:spPr>
          <p:txBody>
            <a:bodyPr lIns="0" tIns="0" rIns="0" bIns="0" rtlCol="0" anchor="t">
              <a:spAutoFit/>
            </a:bodyPr>
            <a:lstStyle/>
            <a:p>
              <a:pPr algn="ctr">
                <a:lnSpc>
                  <a:spcPts val="4799"/>
                </a:lnSpc>
              </a:pPr>
              <a:r>
                <a:rPr lang="en-US" sz="3199" i="1" dirty="0" err="1">
                  <a:solidFill>
                    <a:srgbClr val="174876"/>
                  </a:solidFill>
                  <a:latin typeface="Roboto" panose="02000000000000000000" pitchFamily="2" charset="0"/>
                  <a:ea typeface="Roboto" panose="02000000000000000000" pitchFamily="2" charset="0"/>
                  <a:cs typeface="Roboto" panose="02000000000000000000" pitchFamily="2" charset="0"/>
                </a:rPr>
                <a:t>Giảng</a:t>
              </a:r>
              <a:r>
                <a:rPr lang="en-US" sz="3199" i="1" dirty="0">
                  <a:solidFill>
                    <a:srgbClr val="174876"/>
                  </a:solidFill>
                  <a:latin typeface="Roboto" panose="02000000000000000000" pitchFamily="2" charset="0"/>
                  <a:ea typeface="Roboto" panose="02000000000000000000" pitchFamily="2" charset="0"/>
                  <a:cs typeface="Roboto" panose="02000000000000000000" pitchFamily="2" charset="0"/>
                </a:rPr>
                <a:t> </a:t>
              </a:r>
              <a:r>
                <a:rPr lang="en-US" sz="3199" i="1" dirty="0" err="1">
                  <a:solidFill>
                    <a:srgbClr val="174876"/>
                  </a:solidFill>
                  <a:latin typeface="Roboto" panose="02000000000000000000" pitchFamily="2" charset="0"/>
                  <a:ea typeface="Roboto" panose="02000000000000000000" pitchFamily="2" charset="0"/>
                  <a:cs typeface="Roboto" panose="02000000000000000000" pitchFamily="2" charset="0"/>
                </a:rPr>
                <a:t>viên</a:t>
              </a:r>
              <a:r>
                <a:rPr lang="en-US" sz="3199" i="1" dirty="0">
                  <a:solidFill>
                    <a:srgbClr val="174876"/>
                  </a:solidFill>
                  <a:latin typeface="Roboto" panose="02000000000000000000" pitchFamily="2" charset="0"/>
                  <a:ea typeface="Roboto" panose="02000000000000000000" pitchFamily="2" charset="0"/>
                  <a:cs typeface="Roboto" panose="02000000000000000000" pitchFamily="2" charset="0"/>
                </a:rPr>
                <a:t> </a:t>
              </a:r>
              <a:r>
                <a:rPr lang="en-US" sz="3199" i="1" dirty="0" err="1">
                  <a:solidFill>
                    <a:srgbClr val="174876"/>
                  </a:solidFill>
                  <a:latin typeface="Roboto" panose="02000000000000000000" pitchFamily="2" charset="0"/>
                  <a:ea typeface="Roboto" panose="02000000000000000000" pitchFamily="2" charset="0"/>
                  <a:cs typeface="Roboto" panose="02000000000000000000" pitchFamily="2" charset="0"/>
                </a:rPr>
                <a:t>giảng</a:t>
              </a:r>
              <a:r>
                <a:rPr lang="en-US" sz="3199" i="1" dirty="0">
                  <a:solidFill>
                    <a:srgbClr val="174876"/>
                  </a:solidFill>
                  <a:latin typeface="Roboto" panose="02000000000000000000" pitchFamily="2" charset="0"/>
                  <a:ea typeface="Roboto" panose="02000000000000000000" pitchFamily="2" charset="0"/>
                  <a:cs typeface="Roboto" panose="02000000000000000000" pitchFamily="2" charset="0"/>
                </a:rPr>
                <a:t> </a:t>
              </a:r>
              <a:r>
                <a:rPr lang="en-US" sz="3199" i="1" dirty="0" err="1">
                  <a:solidFill>
                    <a:srgbClr val="174876"/>
                  </a:solidFill>
                  <a:latin typeface="Roboto" panose="02000000000000000000" pitchFamily="2" charset="0"/>
                  <a:ea typeface="Roboto" panose="02000000000000000000" pitchFamily="2" charset="0"/>
                  <a:cs typeface="Roboto" panose="02000000000000000000" pitchFamily="2" charset="0"/>
                </a:rPr>
                <a:t>dạy</a:t>
              </a:r>
              <a:r>
                <a:rPr lang="en-US" sz="3199" i="1" dirty="0">
                  <a:solidFill>
                    <a:srgbClr val="174876"/>
                  </a:solidFill>
                  <a:latin typeface="Roboto" panose="02000000000000000000" pitchFamily="2" charset="0"/>
                  <a:ea typeface="Roboto" panose="02000000000000000000" pitchFamily="2" charset="0"/>
                  <a:cs typeface="Roboto" panose="02000000000000000000" pitchFamily="2" charset="0"/>
                </a:rPr>
                <a:t> :</a:t>
              </a:r>
            </a:p>
          </p:txBody>
        </p:sp>
        <p:sp>
          <p:nvSpPr>
            <p:cNvPr id="11" name="TextBox 11"/>
            <p:cNvSpPr txBox="1"/>
            <p:nvPr/>
          </p:nvSpPr>
          <p:spPr>
            <a:xfrm>
              <a:off x="100616" y="667914"/>
              <a:ext cx="5015160" cy="781686"/>
            </a:xfrm>
            <a:prstGeom prst="rect">
              <a:avLst/>
            </a:prstGeom>
          </p:spPr>
          <p:txBody>
            <a:bodyPr lIns="0" tIns="0" rIns="0" bIns="0" rtlCol="0" anchor="t">
              <a:spAutoFit/>
            </a:bodyPr>
            <a:lstStyle/>
            <a:p>
              <a:pPr algn="ctr">
                <a:lnSpc>
                  <a:spcPts val="4949"/>
                </a:lnSpc>
              </a:pPr>
              <a:r>
                <a:rPr lang="en-US" sz="3299" dirty="0" err="1">
                  <a:solidFill>
                    <a:srgbClr val="174876"/>
                  </a:solidFill>
                  <a:latin typeface="Roboto" panose="02000000000000000000" pitchFamily="2" charset="0"/>
                  <a:ea typeface="Roboto" panose="02000000000000000000" pitchFamily="2" charset="0"/>
                  <a:cs typeface="Roboto" panose="02000000000000000000" pitchFamily="2" charset="0"/>
                </a:rPr>
                <a:t>Nguyễn</a:t>
              </a:r>
              <a:r>
                <a:rPr lang="en-US" sz="3299" dirty="0">
                  <a:solidFill>
                    <a:srgbClr val="174876"/>
                  </a:solidFill>
                  <a:latin typeface="Roboto" panose="02000000000000000000" pitchFamily="2" charset="0"/>
                  <a:ea typeface="Roboto" panose="02000000000000000000" pitchFamily="2" charset="0"/>
                  <a:cs typeface="Roboto" panose="02000000000000000000" pitchFamily="2" charset="0"/>
                </a:rPr>
                <a:t> </a:t>
              </a:r>
              <a:r>
                <a:rPr lang="en-US" sz="3299" dirty="0" err="1">
                  <a:solidFill>
                    <a:srgbClr val="174876"/>
                  </a:solidFill>
                  <a:latin typeface="Roboto" panose="02000000000000000000" pitchFamily="2" charset="0"/>
                  <a:ea typeface="Roboto" panose="02000000000000000000" pitchFamily="2" charset="0"/>
                  <a:cs typeface="Roboto" panose="02000000000000000000" pitchFamily="2" charset="0"/>
                </a:rPr>
                <a:t>Bảo</a:t>
              </a:r>
              <a:r>
                <a:rPr lang="en-US" sz="3299" dirty="0">
                  <a:solidFill>
                    <a:srgbClr val="174876"/>
                  </a:solidFill>
                  <a:latin typeface="Roboto" panose="02000000000000000000" pitchFamily="2" charset="0"/>
                  <a:ea typeface="Roboto" panose="02000000000000000000" pitchFamily="2" charset="0"/>
                  <a:cs typeface="Roboto" panose="02000000000000000000" pitchFamily="2" charset="0"/>
                </a:rPr>
                <a:t> </a:t>
              </a:r>
              <a:r>
                <a:rPr lang="en-US" sz="3299" dirty="0" err="1">
                  <a:solidFill>
                    <a:srgbClr val="174876"/>
                  </a:solidFill>
                  <a:latin typeface="Roboto" panose="02000000000000000000" pitchFamily="2" charset="0"/>
                  <a:ea typeface="Roboto" panose="02000000000000000000" pitchFamily="2" charset="0"/>
                  <a:cs typeface="Roboto" panose="02000000000000000000" pitchFamily="2" charset="0"/>
                </a:rPr>
                <a:t>Ân</a:t>
              </a:r>
              <a:endParaRPr lang="en-US" sz="3299" dirty="0">
                <a:solidFill>
                  <a:srgbClr val="174876"/>
                </a:solidFill>
                <a:latin typeface="Roboto" panose="02000000000000000000" pitchFamily="2" charset="0"/>
                <a:ea typeface="Roboto" panose="02000000000000000000" pitchFamily="2" charset="0"/>
                <a:cs typeface="Roboto" panose="02000000000000000000" pitchFamily="2"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0" y="1037194"/>
            <a:ext cx="9037835" cy="9249806"/>
          </a:xfrm>
          <a:custGeom>
            <a:avLst/>
            <a:gdLst/>
            <a:ahLst/>
            <a:cxnLst/>
            <a:rect l="l" t="t" r="r" b="b"/>
            <a:pathLst>
              <a:path w="9037835" h="9249806">
                <a:moveTo>
                  <a:pt x="0" y="0"/>
                </a:moveTo>
                <a:lnTo>
                  <a:pt x="9037835" y="0"/>
                </a:lnTo>
                <a:lnTo>
                  <a:pt x="9037835" y="9249806"/>
                </a:lnTo>
                <a:lnTo>
                  <a:pt x="0" y="9249806"/>
                </a:lnTo>
                <a:lnTo>
                  <a:pt x="0" y="0"/>
                </a:lnTo>
                <a:close/>
              </a:path>
            </a:pathLst>
          </a:custGeom>
          <a:blipFill>
            <a:blip r:embed="rId2"/>
            <a:stretch>
              <a:fillRect l="-804" r="-804"/>
            </a:stretch>
          </a:blipFill>
        </p:spPr>
      </p:sp>
      <p:grpSp>
        <p:nvGrpSpPr>
          <p:cNvPr id="3" name="Group 3"/>
          <p:cNvGrpSpPr/>
          <p:nvPr/>
        </p:nvGrpSpPr>
        <p:grpSpPr>
          <a:xfrm>
            <a:off x="0" y="9193"/>
            <a:ext cx="9037835" cy="1151127"/>
            <a:chOff x="0" y="0"/>
            <a:chExt cx="2380335" cy="303177"/>
          </a:xfrm>
        </p:grpSpPr>
        <p:sp>
          <p:nvSpPr>
            <p:cNvPr id="4" name="Freeform 4"/>
            <p:cNvSpPr/>
            <p:nvPr/>
          </p:nvSpPr>
          <p:spPr>
            <a:xfrm>
              <a:off x="0" y="0"/>
              <a:ext cx="2380335" cy="303177"/>
            </a:xfrm>
            <a:custGeom>
              <a:avLst/>
              <a:gdLst/>
              <a:ahLst/>
              <a:cxnLst/>
              <a:rect l="l" t="t" r="r" b="b"/>
              <a:pathLst>
                <a:path w="2380335" h="303177">
                  <a:moveTo>
                    <a:pt x="0" y="0"/>
                  </a:moveTo>
                  <a:lnTo>
                    <a:pt x="2380335" y="0"/>
                  </a:lnTo>
                  <a:lnTo>
                    <a:pt x="2380335" y="303177"/>
                  </a:lnTo>
                  <a:lnTo>
                    <a:pt x="0" y="303177"/>
                  </a:lnTo>
                  <a:close/>
                </a:path>
              </a:pathLst>
            </a:custGeom>
            <a:solidFill>
              <a:srgbClr val="FFFFFF"/>
            </a:solidFill>
          </p:spPr>
        </p:sp>
        <p:sp>
          <p:nvSpPr>
            <p:cNvPr id="5" name="TextBox 5"/>
            <p:cNvSpPr txBox="1"/>
            <p:nvPr/>
          </p:nvSpPr>
          <p:spPr>
            <a:xfrm>
              <a:off x="0" y="-38100"/>
              <a:ext cx="2380335" cy="341277"/>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Canva Sans"/>
                </a:rPr>
                <a:t>dvcxvcxvcxbv</a:t>
              </a:r>
            </a:p>
          </p:txBody>
        </p:sp>
      </p:grpSp>
      <p:sp>
        <p:nvSpPr>
          <p:cNvPr id="6" name="TextBox 6"/>
          <p:cNvSpPr txBox="1"/>
          <p:nvPr/>
        </p:nvSpPr>
        <p:spPr>
          <a:xfrm>
            <a:off x="1359094" y="8494"/>
            <a:ext cx="6319647" cy="1028701"/>
          </a:xfrm>
          <a:prstGeom prst="rect">
            <a:avLst/>
          </a:prstGeom>
        </p:spPr>
        <p:txBody>
          <a:bodyPr lIns="0" tIns="0" rIns="0" bIns="0" rtlCol="0" anchor="t">
            <a:spAutoFit/>
          </a:bodyPr>
          <a:lstStyle/>
          <a:p>
            <a:pPr algn="ctr">
              <a:lnSpc>
                <a:spcPts val="8399"/>
              </a:lnSpc>
              <a:spcBef>
                <a:spcPct val="0"/>
              </a:spcBef>
            </a:pPr>
            <a:r>
              <a:rPr lang="en-US" sz="5999">
                <a:solidFill>
                  <a:srgbClr val="FF914D"/>
                </a:solidFill>
                <a:latin typeface="Roboto Bold"/>
              </a:rPr>
              <a:t>Sprint 2</a:t>
            </a:r>
          </a:p>
        </p:txBody>
      </p:sp>
      <p:sp>
        <p:nvSpPr>
          <p:cNvPr id="7" name="TextBox 7"/>
          <p:cNvSpPr txBox="1"/>
          <p:nvPr/>
        </p:nvSpPr>
        <p:spPr>
          <a:xfrm>
            <a:off x="9608941" y="1065070"/>
            <a:ext cx="4715699" cy="715276"/>
          </a:xfrm>
          <a:prstGeom prst="rect">
            <a:avLst/>
          </a:prstGeom>
        </p:spPr>
        <p:txBody>
          <a:bodyPr lIns="0" tIns="0" rIns="0" bIns="0" rtlCol="0" anchor="t">
            <a:spAutoFit/>
          </a:bodyPr>
          <a:lstStyle/>
          <a:p>
            <a:pPr algn="ctr">
              <a:lnSpc>
                <a:spcPts val="5725"/>
              </a:lnSpc>
              <a:spcBef>
                <a:spcPct val="0"/>
              </a:spcBef>
            </a:pPr>
            <a:r>
              <a:rPr lang="en-US" sz="4089">
                <a:solidFill>
                  <a:srgbClr val="FFFFFF"/>
                </a:solidFill>
                <a:latin typeface="Roboto Bold"/>
              </a:rPr>
              <a:t>--&gt; bắt đầu 04/06</a:t>
            </a:r>
          </a:p>
        </p:txBody>
      </p:sp>
      <p:sp>
        <p:nvSpPr>
          <p:cNvPr id="8" name="TextBox 8"/>
          <p:cNvSpPr txBox="1"/>
          <p:nvPr/>
        </p:nvSpPr>
        <p:spPr>
          <a:xfrm>
            <a:off x="9608941" y="9163050"/>
            <a:ext cx="6549288" cy="715276"/>
          </a:xfrm>
          <a:prstGeom prst="rect">
            <a:avLst/>
          </a:prstGeom>
        </p:spPr>
        <p:txBody>
          <a:bodyPr lIns="0" tIns="0" rIns="0" bIns="0" rtlCol="0" anchor="t">
            <a:spAutoFit/>
          </a:bodyPr>
          <a:lstStyle/>
          <a:p>
            <a:pPr algn="ctr">
              <a:lnSpc>
                <a:spcPts val="5725"/>
              </a:lnSpc>
              <a:spcBef>
                <a:spcPct val="0"/>
              </a:spcBef>
            </a:pPr>
            <a:r>
              <a:rPr lang="en-US" sz="4089">
                <a:solidFill>
                  <a:srgbClr val="FFFFFF"/>
                </a:solidFill>
                <a:latin typeface="Roboto Bold"/>
              </a:rPr>
              <a:t>--&gt; kết thúc </a:t>
            </a:r>
            <a:r>
              <a:rPr lang="en-US" sz="4089">
                <a:solidFill>
                  <a:srgbClr val="FFFFFF"/>
                </a:solidFill>
                <a:latin typeface="Roboto"/>
              </a:rPr>
              <a:t>Sprint 2</a:t>
            </a:r>
            <a:r>
              <a:rPr lang="en-US" sz="4089">
                <a:solidFill>
                  <a:srgbClr val="FFFFFF"/>
                </a:solidFill>
                <a:latin typeface="Roboto Bold"/>
              </a:rPr>
              <a:t> 10/06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028700" y="1773316"/>
            <a:ext cx="7159096" cy="7484984"/>
          </a:xfrm>
          <a:custGeom>
            <a:avLst/>
            <a:gdLst/>
            <a:ahLst/>
            <a:cxnLst/>
            <a:rect l="l" t="t" r="r" b="b"/>
            <a:pathLst>
              <a:path w="7159096" h="7484984">
                <a:moveTo>
                  <a:pt x="0" y="0"/>
                </a:moveTo>
                <a:lnTo>
                  <a:pt x="7159096" y="0"/>
                </a:lnTo>
                <a:lnTo>
                  <a:pt x="7159096" y="7484984"/>
                </a:lnTo>
                <a:lnTo>
                  <a:pt x="0" y="7484984"/>
                </a:lnTo>
                <a:lnTo>
                  <a:pt x="0" y="0"/>
                </a:lnTo>
                <a:close/>
              </a:path>
            </a:pathLst>
          </a:custGeom>
          <a:blipFill>
            <a:blip r:embed="rId2"/>
            <a:stretch>
              <a:fillRect l="-723" r="-723"/>
            </a:stretch>
          </a:blipFill>
        </p:spPr>
      </p:sp>
      <p:sp>
        <p:nvSpPr>
          <p:cNvPr id="3" name="Freeform 3"/>
          <p:cNvSpPr/>
          <p:nvPr/>
        </p:nvSpPr>
        <p:spPr>
          <a:xfrm>
            <a:off x="9895454" y="1028700"/>
            <a:ext cx="7363846" cy="3074305"/>
          </a:xfrm>
          <a:custGeom>
            <a:avLst/>
            <a:gdLst/>
            <a:ahLst/>
            <a:cxnLst/>
            <a:rect l="l" t="t" r="r" b="b"/>
            <a:pathLst>
              <a:path w="7363846" h="3074305">
                <a:moveTo>
                  <a:pt x="0" y="0"/>
                </a:moveTo>
                <a:lnTo>
                  <a:pt x="7363846" y="0"/>
                </a:lnTo>
                <a:lnTo>
                  <a:pt x="7363846" y="3074305"/>
                </a:lnTo>
                <a:lnTo>
                  <a:pt x="0" y="3074305"/>
                </a:lnTo>
                <a:lnTo>
                  <a:pt x="0" y="0"/>
                </a:lnTo>
                <a:close/>
              </a:path>
            </a:pathLst>
          </a:custGeom>
          <a:blipFill>
            <a:blip r:embed="rId3"/>
            <a:stretch>
              <a:fillRect/>
            </a:stretch>
          </a:blipFill>
        </p:spPr>
      </p:sp>
      <p:sp>
        <p:nvSpPr>
          <p:cNvPr id="4" name="Freeform 4"/>
          <p:cNvSpPr/>
          <p:nvPr/>
        </p:nvSpPr>
        <p:spPr>
          <a:xfrm>
            <a:off x="9895454" y="5143500"/>
            <a:ext cx="7363846" cy="4716081"/>
          </a:xfrm>
          <a:custGeom>
            <a:avLst/>
            <a:gdLst/>
            <a:ahLst/>
            <a:cxnLst/>
            <a:rect l="l" t="t" r="r" b="b"/>
            <a:pathLst>
              <a:path w="7363846" h="4716081">
                <a:moveTo>
                  <a:pt x="0" y="0"/>
                </a:moveTo>
                <a:lnTo>
                  <a:pt x="7363846" y="0"/>
                </a:lnTo>
                <a:lnTo>
                  <a:pt x="7363846" y="4716081"/>
                </a:lnTo>
                <a:lnTo>
                  <a:pt x="0" y="4716081"/>
                </a:lnTo>
                <a:lnTo>
                  <a:pt x="0" y="0"/>
                </a:lnTo>
                <a:close/>
              </a:path>
            </a:pathLst>
          </a:custGeom>
          <a:blipFill>
            <a:blip r:embed="rId4"/>
            <a:stretch>
              <a:fillRect/>
            </a:stretch>
          </a:blipFill>
        </p:spPr>
      </p:sp>
      <p:sp>
        <p:nvSpPr>
          <p:cNvPr id="5" name="TextBox 5"/>
          <p:cNvSpPr txBox="1"/>
          <p:nvPr/>
        </p:nvSpPr>
        <p:spPr>
          <a:xfrm>
            <a:off x="1028700" y="933450"/>
            <a:ext cx="1399794" cy="715276"/>
          </a:xfrm>
          <a:prstGeom prst="rect">
            <a:avLst/>
          </a:prstGeom>
        </p:spPr>
        <p:txBody>
          <a:bodyPr lIns="0" tIns="0" rIns="0" bIns="0" rtlCol="0" anchor="t">
            <a:spAutoFit/>
          </a:bodyPr>
          <a:lstStyle/>
          <a:p>
            <a:pPr algn="ctr">
              <a:lnSpc>
                <a:spcPts val="5725"/>
              </a:lnSpc>
              <a:spcBef>
                <a:spcPct val="0"/>
              </a:spcBef>
            </a:pPr>
            <a:r>
              <a:rPr lang="en-US" sz="4089" dirty="0" err="1">
                <a:solidFill>
                  <a:srgbClr val="FF914D"/>
                </a:solidFill>
                <a:latin typeface="Roboto Bold"/>
              </a:rPr>
              <a:t>tinle</a:t>
            </a:r>
            <a:endParaRPr lang="en-US" sz="4089" dirty="0">
              <a:solidFill>
                <a:srgbClr val="FF914D"/>
              </a:solidFill>
              <a:latin typeface="Roboto Bold"/>
            </a:endParaRPr>
          </a:p>
        </p:txBody>
      </p:sp>
      <p:sp>
        <p:nvSpPr>
          <p:cNvPr id="6" name="TextBox 6"/>
          <p:cNvSpPr txBox="1"/>
          <p:nvPr/>
        </p:nvSpPr>
        <p:spPr>
          <a:xfrm>
            <a:off x="9895454" y="313424"/>
            <a:ext cx="2402244" cy="715276"/>
          </a:xfrm>
          <a:prstGeom prst="rect">
            <a:avLst/>
          </a:prstGeom>
        </p:spPr>
        <p:txBody>
          <a:bodyPr lIns="0" tIns="0" rIns="0" bIns="0" rtlCol="0" anchor="t">
            <a:spAutoFit/>
          </a:bodyPr>
          <a:lstStyle/>
          <a:p>
            <a:pPr algn="ctr">
              <a:lnSpc>
                <a:spcPts val="5725"/>
              </a:lnSpc>
              <a:spcBef>
                <a:spcPct val="0"/>
              </a:spcBef>
            </a:pPr>
            <a:r>
              <a:rPr lang="en-US" sz="4089">
                <a:solidFill>
                  <a:srgbClr val="FF914D"/>
                </a:solidFill>
                <a:latin typeface="Roboto Bold"/>
              </a:rPr>
              <a:t>khanhduy</a:t>
            </a:r>
          </a:p>
        </p:txBody>
      </p:sp>
      <p:sp>
        <p:nvSpPr>
          <p:cNvPr id="7" name="TextBox 7"/>
          <p:cNvSpPr txBox="1"/>
          <p:nvPr/>
        </p:nvSpPr>
        <p:spPr>
          <a:xfrm>
            <a:off x="9895454" y="4428224"/>
            <a:ext cx="3237619" cy="715276"/>
          </a:xfrm>
          <a:prstGeom prst="rect">
            <a:avLst/>
          </a:prstGeom>
        </p:spPr>
        <p:txBody>
          <a:bodyPr lIns="0" tIns="0" rIns="0" bIns="0" rtlCol="0" anchor="t">
            <a:spAutoFit/>
          </a:bodyPr>
          <a:lstStyle/>
          <a:p>
            <a:pPr algn="ctr">
              <a:lnSpc>
                <a:spcPts val="5725"/>
              </a:lnSpc>
              <a:spcBef>
                <a:spcPct val="0"/>
              </a:spcBef>
            </a:pPr>
            <a:r>
              <a:rPr lang="en-US" sz="4089">
                <a:solidFill>
                  <a:srgbClr val="FF914D"/>
                </a:solidFill>
                <a:latin typeface="Roboto Bold"/>
              </a:rPr>
              <a:t>nguyenxuyen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1514860" y="3850312"/>
            <a:ext cx="7207793" cy="2339150"/>
            <a:chOff x="0" y="0"/>
            <a:chExt cx="1958913" cy="635727"/>
          </a:xfrm>
        </p:grpSpPr>
        <p:sp>
          <p:nvSpPr>
            <p:cNvPr id="3" name="Freeform 3"/>
            <p:cNvSpPr/>
            <p:nvPr/>
          </p:nvSpPr>
          <p:spPr>
            <a:xfrm>
              <a:off x="0" y="0"/>
              <a:ext cx="1958913" cy="635727"/>
            </a:xfrm>
            <a:custGeom>
              <a:avLst/>
              <a:gdLst/>
              <a:ahLst/>
              <a:cxnLst/>
              <a:rect l="l" t="t" r="r" b="b"/>
              <a:pathLst>
                <a:path w="1958913" h="635727">
                  <a:moveTo>
                    <a:pt x="0" y="0"/>
                  </a:moveTo>
                  <a:lnTo>
                    <a:pt x="1958913" y="0"/>
                  </a:lnTo>
                  <a:lnTo>
                    <a:pt x="1958913" y="635727"/>
                  </a:lnTo>
                  <a:lnTo>
                    <a:pt x="0" y="635727"/>
                  </a:lnTo>
                  <a:close/>
                </a:path>
              </a:pathLst>
            </a:custGeom>
            <a:solidFill>
              <a:srgbClr val="FFFFFF"/>
            </a:solidFill>
          </p:spPr>
        </p:sp>
        <p:sp>
          <p:nvSpPr>
            <p:cNvPr id="4" name="TextBox 4"/>
            <p:cNvSpPr txBox="1"/>
            <p:nvPr/>
          </p:nvSpPr>
          <p:spPr>
            <a:xfrm>
              <a:off x="0" y="-47625"/>
              <a:ext cx="1958913" cy="683352"/>
            </a:xfrm>
            <a:prstGeom prst="rect">
              <a:avLst/>
            </a:prstGeom>
          </p:spPr>
          <p:txBody>
            <a:bodyPr lIns="49229" tIns="49229" rIns="49229" bIns="49229" rtlCol="0" anchor="ctr"/>
            <a:lstStyle/>
            <a:p>
              <a:pPr algn="ctr">
                <a:lnSpc>
                  <a:spcPts val="2659"/>
                </a:lnSpc>
                <a:spcBef>
                  <a:spcPct val="0"/>
                </a:spcBef>
              </a:pPr>
              <a:r>
                <a:rPr lang="en-US" sz="1899" spc="-284">
                  <a:solidFill>
                    <a:srgbClr val="FFFFFF"/>
                  </a:solidFill>
                  <a:latin typeface="Roboto"/>
                </a:rPr>
                <a:t>dvcxvcxvcxbvfgghfgh</a:t>
              </a:r>
            </a:p>
          </p:txBody>
        </p:sp>
      </p:grpSp>
      <p:sp>
        <p:nvSpPr>
          <p:cNvPr id="5" name="TextBox 5"/>
          <p:cNvSpPr txBox="1"/>
          <p:nvPr/>
        </p:nvSpPr>
        <p:spPr>
          <a:xfrm>
            <a:off x="1673017" y="4346438"/>
            <a:ext cx="7682401" cy="2090249"/>
          </a:xfrm>
          <a:prstGeom prst="rect">
            <a:avLst/>
          </a:prstGeom>
        </p:spPr>
        <p:txBody>
          <a:bodyPr lIns="0" tIns="0" rIns="0" bIns="0" rtlCol="0" anchor="t">
            <a:spAutoFit/>
          </a:bodyPr>
          <a:lstStyle/>
          <a:p>
            <a:pPr algn="ctr">
              <a:lnSpc>
                <a:spcPts val="17066"/>
              </a:lnSpc>
              <a:spcBef>
                <a:spcPct val="0"/>
              </a:spcBef>
            </a:pPr>
            <a:r>
              <a:rPr lang="en-US" sz="12190">
                <a:solidFill>
                  <a:srgbClr val="FF8001"/>
                </a:solidFill>
                <a:latin typeface="Roboto Bold"/>
              </a:rPr>
              <a:t>KẾT QUẢ</a:t>
            </a:r>
          </a:p>
        </p:txBody>
      </p:sp>
      <p:sp>
        <p:nvSpPr>
          <p:cNvPr id="6" name="TextBox 6"/>
          <p:cNvSpPr txBox="1"/>
          <p:nvPr/>
        </p:nvSpPr>
        <p:spPr>
          <a:xfrm>
            <a:off x="8722653" y="4346438"/>
            <a:ext cx="8050487" cy="2090249"/>
          </a:xfrm>
          <a:prstGeom prst="rect">
            <a:avLst/>
          </a:prstGeom>
        </p:spPr>
        <p:txBody>
          <a:bodyPr lIns="0" tIns="0" rIns="0" bIns="0" rtlCol="0" anchor="t">
            <a:spAutoFit/>
          </a:bodyPr>
          <a:lstStyle/>
          <a:p>
            <a:pPr algn="ctr">
              <a:lnSpc>
                <a:spcPts val="17066"/>
              </a:lnSpc>
              <a:spcBef>
                <a:spcPct val="0"/>
              </a:spcBef>
            </a:pPr>
            <a:r>
              <a:rPr lang="en-US" sz="12190" spc="-182">
                <a:solidFill>
                  <a:srgbClr val="FFFFFF"/>
                </a:solidFill>
                <a:latin typeface="Roboto Bold"/>
              </a:rPr>
              <a:t>ĐẠT ĐƯỢC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0195858" y="5628870"/>
            <a:ext cx="6929904" cy="4242917"/>
          </a:xfrm>
          <a:custGeom>
            <a:avLst/>
            <a:gdLst/>
            <a:ahLst/>
            <a:cxnLst/>
            <a:rect l="l" t="t" r="r" b="b"/>
            <a:pathLst>
              <a:path w="6929904" h="4242917">
                <a:moveTo>
                  <a:pt x="0" y="0"/>
                </a:moveTo>
                <a:lnTo>
                  <a:pt x="6929904" y="0"/>
                </a:lnTo>
                <a:lnTo>
                  <a:pt x="6929904" y="4242917"/>
                </a:lnTo>
                <a:lnTo>
                  <a:pt x="0" y="4242917"/>
                </a:lnTo>
                <a:lnTo>
                  <a:pt x="0" y="0"/>
                </a:lnTo>
                <a:close/>
              </a:path>
            </a:pathLst>
          </a:custGeom>
          <a:blipFill>
            <a:blip r:embed="rId2"/>
            <a:stretch>
              <a:fillRect l="-1569" t="-15803" b="-5410"/>
            </a:stretch>
          </a:blipFill>
        </p:spPr>
      </p:sp>
      <p:sp>
        <p:nvSpPr>
          <p:cNvPr id="3" name="Freeform 3"/>
          <p:cNvSpPr/>
          <p:nvPr/>
        </p:nvSpPr>
        <p:spPr>
          <a:xfrm>
            <a:off x="10195858" y="479739"/>
            <a:ext cx="7113476" cy="4516016"/>
          </a:xfrm>
          <a:custGeom>
            <a:avLst/>
            <a:gdLst/>
            <a:ahLst/>
            <a:cxnLst/>
            <a:rect l="l" t="t" r="r" b="b"/>
            <a:pathLst>
              <a:path w="7113476" h="4516016">
                <a:moveTo>
                  <a:pt x="0" y="0"/>
                </a:moveTo>
                <a:lnTo>
                  <a:pt x="7113476" y="0"/>
                </a:lnTo>
                <a:lnTo>
                  <a:pt x="7113476" y="4516017"/>
                </a:lnTo>
                <a:lnTo>
                  <a:pt x="0" y="4516017"/>
                </a:lnTo>
                <a:lnTo>
                  <a:pt x="0" y="0"/>
                </a:lnTo>
                <a:close/>
              </a:path>
            </a:pathLst>
          </a:custGeom>
          <a:blipFill>
            <a:blip r:embed="rId3"/>
            <a:stretch>
              <a:fillRect b="-9513"/>
            </a:stretch>
          </a:blipFill>
        </p:spPr>
      </p:sp>
      <p:sp>
        <p:nvSpPr>
          <p:cNvPr id="4" name="Freeform 4"/>
          <p:cNvSpPr/>
          <p:nvPr/>
        </p:nvSpPr>
        <p:spPr>
          <a:xfrm>
            <a:off x="1219643" y="5772078"/>
            <a:ext cx="7473608" cy="4242917"/>
          </a:xfrm>
          <a:custGeom>
            <a:avLst/>
            <a:gdLst/>
            <a:ahLst/>
            <a:cxnLst/>
            <a:rect l="l" t="t" r="r" b="b"/>
            <a:pathLst>
              <a:path w="7473608" h="4242917">
                <a:moveTo>
                  <a:pt x="0" y="0"/>
                </a:moveTo>
                <a:lnTo>
                  <a:pt x="7473608" y="0"/>
                </a:lnTo>
                <a:lnTo>
                  <a:pt x="7473608" y="4242916"/>
                </a:lnTo>
                <a:lnTo>
                  <a:pt x="0" y="4242916"/>
                </a:lnTo>
                <a:lnTo>
                  <a:pt x="0" y="0"/>
                </a:lnTo>
                <a:close/>
              </a:path>
            </a:pathLst>
          </a:custGeom>
          <a:blipFill>
            <a:blip r:embed="rId4"/>
            <a:stretch>
              <a:fillRect l="-28547" t="-41780" r="-9999" b="-28263"/>
            </a:stretch>
          </a:blipFill>
        </p:spPr>
      </p:sp>
      <p:sp>
        <p:nvSpPr>
          <p:cNvPr id="5" name="Freeform 5"/>
          <p:cNvSpPr/>
          <p:nvPr/>
        </p:nvSpPr>
        <p:spPr>
          <a:xfrm>
            <a:off x="1219643" y="479739"/>
            <a:ext cx="7473608" cy="4353479"/>
          </a:xfrm>
          <a:custGeom>
            <a:avLst/>
            <a:gdLst/>
            <a:ahLst/>
            <a:cxnLst/>
            <a:rect l="l" t="t" r="r" b="b"/>
            <a:pathLst>
              <a:path w="7473608" h="4353479">
                <a:moveTo>
                  <a:pt x="0" y="0"/>
                </a:moveTo>
                <a:lnTo>
                  <a:pt x="7473608" y="0"/>
                </a:lnTo>
                <a:lnTo>
                  <a:pt x="7473608" y="4353479"/>
                </a:lnTo>
                <a:lnTo>
                  <a:pt x="0" y="4353479"/>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506998" y="1028700"/>
            <a:ext cx="15274004" cy="8229600"/>
          </a:xfrm>
          <a:custGeom>
            <a:avLst/>
            <a:gdLst/>
            <a:ahLst/>
            <a:cxnLst/>
            <a:rect l="l" t="t" r="r" b="b"/>
            <a:pathLst>
              <a:path w="15274004" h="8229600">
                <a:moveTo>
                  <a:pt x="0" y="0"/>
                </a:moveTo>
                <a:lnTo>
                  <a:pt x="15274004" y="0"/>
                </a:lnTo>
                <a:lnTo>
                  <a:pt x="15274004" y="8229600"/>
                </a:lnTo>
                <a:lnTo>
                  <a:pt x="0" y="8229600"/>
                </a:lnTo>
                <a:lnTo>
                  <a:pt x="0" y="0"/>
                </a:lnTo>
                <a:close/>
              </a:path>
            </a:pathLst>
          </a:custGeom>
          <a:blipFill>
            <a:blip r:embed="rId2"/>
            <a:stretch>
              <a:fillRect/>
            </a:stretch>
          </a:blipFill>
        </p:spPr>
      </p:sp>
      <p:sp>
        <p:nvSpPr>
          <p:cNvPr id="3" name="TextBox 3"/>
          <p:cNvSpPr txBox="1"/>
          <p:nvPr/>
        </p:nvSpPr>
        <p:spPr>
          <a:xfrm>
            <a:off x="13177440" y="1162604"/>
            <a:ext cx="2569319" cy="880376"/>
          </a:xfrm>
          <a:prstGeom prst="rect">
            <a:avLst/>
          </a:prstGeom>
        </p:spPr>
        <p:txBody>
          <a:bodyPr lIns="0" tIns="0" rIns="0" bIns="0" rtlCol="0" anchor="t">
            <a:spAutoFit/>
          </a:bodyPr>
          <a:lstStyle/>
          <a:p>
            <a:pPr algn="ctr">
              <a:lnSpc>
                <a:spcPts val="7125"/>
              </a:lnSpc>
              <a:spcBef>
                <a:spcPct val="0"/>
              </a:spcBef>
            </a:pPr>
            <a:r>
              <a:rPr lang="en-US" sz="5089">
                <a:solidFill>
                  <a:srgbClr val="FF8001"/>
                </a:solidFill>
                <a:latin typeface="Roboto Bold"/>
              </a:rPr>
              <a:t>Sprint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348882" y="1028700"/>
            <a:ext cx="15590236" cy="8229600"/>
          </a:xfrm>
          <a:custGeom>
            <a:avLst/>
            <a:gdLst/>
            <a:ahLst/>
            <a:cxnLst/>
            <a:rect l="l" t="t" r="r" b="b"/>
            <a:pathLst>
              <a:path w="15590236" h="8229600">
                <a:moveTo>
                  <a:pt x="0" y="0"/>
                </a:moveTo>
                <a:lnTo>
                  <a:pt x="15590236" y="0"/>
                </a:lnTo>
                <a:lnTo>
                  <a:pt x="15590236" y="8229600"/>
                </a:lnTo>
                <a:lnTo>
                  <a:pt x="0" y="8229600"/>
                </a:lnTo>
                <a:lnTo>
                  <a:pt x="0" y="0"/>
                </a:lnTo>
                <a:close/>
              </a:path>
            </a:pathLst>
          </a:custGeom>
          <a:blipFill>
            <a:blip r:embed="rId2"/>
            <a:stretch>
              <a:fillRect/>
            </a:stretch>
          </a:blipFill>
        </p:spPr>
      </p:sp>
      <p:sp>
        <p:nvSpPr>
          <p:cNvPr id="3" name="TextBox 3"/>
          <p:cNvSpPr txBox="1"/>
          <p:nvPr/>
        </p:nvSpPr>
        <p:spPr>
          <a:xfrm>
            <a:off x="13498479" y="1266821"/>
            <a:ext cx="2569319" cy="880376"/>
          </a:xfrm>
          <a:prstGeom prst="rect">
            <a:avLst/>
          </a:prstGeom>
        </p:spPr>
        <p:txBody>
          <a:bodyPr lIns="0" tIns="0" rIns="0" bIns="0" rtlCol="0" anchor="t">
            <a:spAutoFit/>
          </a:bodyPr>
          <a:lstStyle/>
          <a:p>
            <a:pPr algn="ctr">
              <a:lnSpc>
                <a:spcPts val="7125"/>
              </a:lnSpc>
              <a:spcBef>
                <a:spcPct val="0"/>
              </a:spcBef>
            </a:pPr>
            <a:r>
              <a:rPr lang="en-US" sz="5089">
                <a:solidFill>
                  <a:srgbClr val="FF8001"/>
                </a:solidFill>
                <a:latin typeface="Roboto Bold"/>
              </a:rPr>
              <a:t>Sprint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307137" cy="1709849"/>
            <a:chOff x="0" y="0"/>
            <a:chExt cx="4975460" cy="464698"/>
          </a:xfrm>
        </p:grpSpPr>
        <p:sp>
          <p:nvSpPr>
            <p:cNvPr id="3" name="Freeform 3"/>
            <p:cNvSpPr/>
            <p:nvPr/>
          </p:nvSpPr>
          <p:spPr>
            <a:xfrm>
              <a:off x="0" y="0"/>
              <a:ext cx="4975460" cy="464698"/>
            </a:xfrm>
            <a:custGeom>
              <a:avLst/>
              <a:gdLst/>
              <a:ahLst/>
              <a:cxnLst/>
              <a:rect l="l" t="t" r="r" b="b"/>
              <a:pathLst>
                <a:path w="4975460" h="464698">
                  <a:moveTo>
                    <a:pt x="0" y="0"/>
                  </a:moveTo>
                  <a:lnTo>
                    <a:pt x="4975460" y="0"/>
                  </a:lnTo>
                  <a:lnTo>
                    <a:pt x="4975460" y="464698"/>
                  </a:lnTo>
                  <a:lnTo>
                    <a:pt x="0" y="464698"/>
                  </a:lnTo>
                  <a:close/>
                </a:path>
              </a:pathLst>
            </a:custGeom>
            <a:solidFill>
              <a:srgbClr val="FFFFFF"/>
            </a:solidFill>
          </p:spPr>
        </p:sp>
        <p:sp>
          <p:nvSpPr>
            <p:cNvPr id="4" name="TextBox 4"/>
            <p:cNvSpPr txBox="1"/>
            <p:nvPr/>
          </p:nvSpPr>
          <p:spPr>
            <a:xfrm>
              <a:off x="0" y="-47625"/>
              <a:ext cx="4975460" cy="512323"/>
            </a:xfrm>
            <a:prstGeom prst="rect">
              <a:avLst/>
            </a:prstGeom>
          </p:spPr>
          <p:txBody>
            <a:bodyPr lIns="49229" tIns="49229" rIns="49229" bIns="49229" rtlCol="0" anchor="ctr"/>
            <a:lstStyle/>
            <a:p>
              <a:pPr algn="ctr">
                <a:lnSpc>
                  <a:spcPts val="2659"/>
                </a:lnSpc>
                <a:spcBef>
                  <a:spcPct val="0"/>
                </a:spcBef>
              </a:pPr>
              <a:endParaRPr/>
            </a:p>
          </p:txBody>
        </p:sp>
      </p:grpSp>
      <p:sp>
        <p:nvSpPr>
          <p:cNvPr id="5" name="Freeform 5"/>
          <p:cNvSpPr/>
          <p:nvPr/>
        </p:nvSpPr>
        <p:spPr>
          <a:xfrm>
            <a:off x="10271620" y="3020794"/>
            <a:ext cx="6098420" cy="5209067"/>
          </a:xfrm>
          <a:custGeom>
            <a:avLst/>
            <a:gdLst/>
            <a:ahLst/>
            <a:cxnLst/>
            <a:rect l="l" t="t" r="r" b="b"/>
            <a:pathLst>
              <a:path w="6098420" h="5209067">
                <a:moveTo>
                  <a:pt x="0" y="0"/>
                </a:moveTo>
                <a:lnTo>
                  <a:pt x="6098421" y="0"/>
                </a:lnTo>
                <a:lnTo>
                  <a:pt x="6098421" y="5209068"/>
                </a:lnTo>
                <a:lnTo>
                  <a:pt x="0" y="5209068"/>
                </a:lnTo>
                <a:lnTo>
                  <a:pt x="0" y="0"/>
                </a:lnTo>
                <a:close/>
              </a:path>
            </a:pathLst>
          </a:custGeom>
          <a:blipFill>
            <a:blip r:embed="rId2"/>
            <a:stretch>
              <a:fillRect/>
            </a:stretch>
          </a:blipFill>
        </p:spPr>
      </p:sp>
      <p:sp>
        <p:nvSpPr>
          <p:cNvPr id="6" name="Freeform 6"/>
          <p:cNvSpPr/>
          <p:nvPr/>
        </p:nvSpPr>
        <p:spPr>
          <a:xfrm rot="449939">
            <a:off x="1687746" y="5030617"/>
            <a:ext cx="8005708" cy="1643400"/>
          </a:xfrm>
          <a:custGeom>
            <a:avLst/>
            <a:gdLst/>
            <a:ahLst/>
            <a:cxnLst/>
            <a:rect l="l" t="t" r="r" b="b"/>
            <a:pathLst>
              <a:path w="8005708" h="1643400">
                <a:moveTo>
                  <a:pt x="0" y="0"/>
                </a:moveTo>
                <a:lnTo>
                  <a:pt x="8005708" y="0"/>
                </a:lnTo>
                <a:lnTo>
                  <a:pt x="8005708" y="1643401"/>
                </a:lnTo>
                <a:lnTo>
                  <a:pt x="0" y="16434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917959" y="-7199"/>
            <a:ext cx="14452081" cy="1543273"/>
          </a:xfrm>
          <a:prstGeom prst="rect">
            <a:avLst/>
          </a:prstGeom>
        </p:spPr>
        <p:txBody>
          <a:bodyPr lIns="0" tIns="0" rIns="0" bIns="0" rtlCol="0" anchor="t">
            <a:spAutoFit/>
          </a:bodyPr>
          <a:lstStyle/>
          <a:p>
            <a:pPr algn="ctr">
              <a:lnSpc>
                <a:spcPts val="12587"/>
              </a:lnSpc>
              <a:spcBef>
                <a:spcPct val="0"/>
              </a:spcBef>
            </a:pPr>
            <a:r>
              <a:rPr lang="en-US" sz="8991">
                <a:solidFill>
                  <a:srgbClr val="FF8001"/>
                </a:solidFill>
                <a:latin typeface="Roboto Bold"/>
              </a:rPr>
              <a:t>HƯỚNG PHÁT TRIỂN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80377">
            <a:off x="11146488" y="-9056189"/>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95786" y="1275241"/>
            <a:ext cx="8625165" cy="3868259"/>
          </a:xfrm>
          <a:prstGeom prst="rect">
            <a:avLst/>
          </a:prstGeom>
        </p:spPr>
        <p:txBody>
          <a:bodyPr lIns="0" tIns="0" rIns="0" bIns="0" rtlCol="0" anchor="t">
            <a:spAutoFit/>
          </a:bodyPr>
          <a:lstStyle/>
          <a:p>
            <a:pPr marL="0" lvl="0" indent="0" algn="l">
              <a:lnSpc>
                <a:spcPts val="10283"/>
              </a:lnSpc>
              <a:spcBef>
                <a:spcPct val="0"/>
              </a:spcBef>
            </a:pPr>
            <a:r>
              <a:rPr lang="en-US" sz="7451">
                <a:solidFill>
                  <a:srgbClr val="174876"/>
                </a:solidFill>
                <a:latin typeface="Aileron Bold"/>
              </a:rPr>
              <a:t>THANK'S FOR WATCHING AND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AutoShape 2"/>
          <p:cNvSpPr/>
          <p:nvPr/>
        </p:nvSpPr>
        <p:spPr>
          <a:xfrm flipH="1">
            <a:off x="9384299" y="2035219"/>
            <a:ext cx="0" cy="5906971"/>
          </a:xfrm>
          <a:prstGeom prst="line">
            <a:avLst/>
          </a:prstGeom>
          <a:ln w="66675" cap="flat">
            <a:solidFill>
              <a:srgbClr val="FFFFFF"/>
            </a:solidFill>
            <a:prstDash val="solid"/>
            <a:headEnd type="none" w="sm" len="sm"/>
            <a:tailEnd type="none" w="sm" len="sm"/>
          </a:ln>
        </p:spPr>
      </p:sp>
      <p:grpSp>
        <p:nvGrpSpPr>
          <p:cNvPr id="3" name="Group 3"/>
          <p:cNvGrpSpPr/>
          <p:nvPr/>
        </p:nvGrpSpPr>
        <p:grpSpPr>
          <a:xfrm>
            <a:off x="8710355" y="687331"/>
            <a:ext cx="1347888" cy="134788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8710355" y="7942191"/>
            <a:ext cx="1347888" cy="134788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10561638" y="727226"/>
            <a:ext cx="7819845" cy="1144273"/>
          </a:xfrm>
          <a:prstGeom prst="rect">
            <a:avLst/>
          </a:prstGeom>
        </p:spPr>
        <p:txBody>
          <a:bodyPr lIns="0" tIns="0" rIns="0" bIns="0" rtlCol="0" anchor="t">
            <a:spAutoFit/>
          </a:bodyPr>
          <a:lstStyle/>
          <a:p>
            <a:pPr algn="l">
              <a:lnSpc>
                <a:spcPts val="9379"/>
              </a:lnSpc>
            </a:pP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Cơ</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Sở</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Lý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Thuyết</a:t>
            </a:r>
            <a:endPar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10"/>
          <p:cNvSpPr txBox="1"/>
          <p:nvPr/>
        </p:nvSpPr>
        <p:spPr>
          <a:xfrm>
            <a:off x="10561638" y="2296759"/>
            <a:ext cx="6615275" cy="2334898"/>
          </a:xfrm>
          <a:prstGeom prst="rect">
            <a:avLst/>
          </a:prstGeom>
        </p:spPr>
        <p:txBody>
          <a:bodyPr lIns="0" tIns="0" rIns="0" bIns="0" rtlCol="0" anchor="t">
            <a:spAutoFit/>
          </a:bodyPr>
          <a:lstStyle/>
          <a:p>
            <a:pPr algn="l">
              <a:lnSpc>
                <a:spcPts val="9379"/>
              </a:lnSpc>
            </a:pP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Kế</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Hoạch</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p>
          <a:p>
            <a:pPr algn="l">
              <a:lnSpc>
                <a:spcPts val="9379"/>
              </a:lnSpc>
            </a:pP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và</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Thực</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hiện</a:t>
            </a:r>
            <a:endPar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1"/>
          <p:cNvSpPr txBox="1"/>
          <p:nvPr/>
        </p:nvSpPr>
        <p:spPr>
          <a:xfrm>
            <a:off x="10561638" y="5346400"/>
            <a:ext cx="7819845" cy="1144273"/>
          </a:xfrm>
          <a:prstGeom prst="rect">
            <a:avLst/>
          </a:prstGeom>
        </p:spPr>
        <p:txBody>
          <a:bodyPr lIns="0" tIns="0" rIns="0" bIns="0" rtlCol="0" anchor="t">
            <a:spAutoFit/>
          </a:bodyPr>
          <a:lstStyle/>
          <a:p>
            <a:pPr algn="l">
              <a:lnSpc>
                <a:spcPts val="9379"/>
              </a:lnSpc>
            </a:pP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Kết</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Quả</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Đạt</a:t>
            </a:r>
            <a:r>
              <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699" b="1" dirty="0" err="1">
                <a:solidFill>
                  <a:srgbClr val="FFFFFF"/>
                </a:solidFill>
                <a:latin typeface="Roboto" panose="02000000000000000000" pitchFamily="2" charset="0"/>
                <a:ea typeface="Roboto" panose="02000000000000000000" pitchFamily="2" charset="0"/>
                <a:cs typeface="Roboto" panose="02000000000000000000" pitchFamily="2" charset="0"/>
              </a:rPr>
              <a:t>Được</a:t>
            </a:r>
            <a:endParaRPr lang="en-US" sz="6699" b="1"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2"/>
          <p:cNvSpPr txBox="1"/>
          <p:nvPr/>
        </p:nvSpPr>
        <p:spPr>
          <a:xfrm>
            <a:off x="10561638" y="7971905"/>
            <a:ext cx="7275856" cy="1101727"/>
          </a:xfrm>
          <a:prstGeom prst="rect">
            <a:avLst/>
          </a:prstGeom>
        </p:spPr>
        <p:txBody>
          <a:bodyPr lIns="0" tIns="0" rIns="0" bIns="0" rtlCol="0" anchor="t">
            <a:spAutoFit/>
          </a:bodyPr>
          <a:lstStyle/>
          <a:p>
            <a:pPr algn="l">
              <a:lnSpc>
                <a:spcPts val="9099"/>
              </a:lnSpc>
            </a:pPr>
            <a:r>
              <a:rPr lang="en-US" sz="6499" b="1" dirty="0" err="1">
                <a:solidFill>
                  <a:srgbClr val="FFFFFF"/>
                </a:solidFill>
                <a:latin typeface="Roboto" panose="02000000000000000000" pitchFamily="2" charset="0"/>
                <a:ea typeface="Roboto" panose="02000000000000000000" pitchFamily="2" charset="0"/>
                <a:cs typeface="Roboto" panose="02000000000000000000" pitchFamily="2" charset="0"/>
              </a:rPr>
              <a:t>Hướng</a:t>
            </a:r>
            <a:r>
              <a:rPr lang="en-US" sz="64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499" b="1" dirty="0" err="1">
                <a:solidFill>
                  <a:srgbClr val="FFFFFF"/>
                </a:solidFill>
                <a:latin typeface="Roboto" panose="02000000000000000000" pitchFamily="2" charset="0"/>
                <a:ea typeface="Roboto" panose="02000000000000000000" pitchFamily="2" charset="0"/>
                <a:cs typeface="Roboto" panose="02000000000000000000" pitchFamily="2" charset="0"/>
              </a:rPr>
              <a:t>Phát</a:t>
            </a:r>
            <a:r>
              <a:rPr lang="en-US" sz="6499"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6499" b="1" dirty="0" err="1">
                <a:solidFill>
                  <a:srgbClr val="FFFFFF"/>
                </a:solidFill>
                <a:latin typeface="Roboto" panose="02000000000000000000" pitchFamily="2" charset="0"/>
                <a:ea typeface="Roboto" panose="02000000000000000000" pitchFamily="2" charset="0"/>
                <a:cs typeface="Roboto" panose="02000000000000000000" pitchFamily="2" charset="0"/>
              </a:rPr>
              <a:t>Triển</a:t>
            </a:r>
            <a:endParaRPr lang="en-US" sz="6499" b="1"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nvGrpSpPr>
          <p:cNvPr id="13" name="Group 13"/>
          <p:cNvGrpSpPr/>
          <p:nvPr/>
        </p:nvGrpSpPr>
        <p:grpSpPr>
          <a:xfrm>
            <a:off x="8710355" y="2888538"/>
            <a:ext cx="1347888" cy="134788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16" name="Group 16"/>
          <p:cNvGrpSpPr/>
          <p:nvPr/>
        </p:nvGrpSpPr>
        <p:grpSpPr>
          <a:xfrm>
            <a:off x="8710355" y="5306504"/>
            <a:ext cx="1347888" cy="134788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9" name="Freeform 19"/>
          <p:cNvSpPr/>
          <p:nvPr/>
        </p:nvSpPr>
        <p:spPr>
          <a:xfrm>
            <a:off x="8929351" y="925659"/>
            <a:ext cx="932637" cy="903404"/>
          </a:xfrm>
          <a:custGeom>
            <a:avLst/>
            <a:gdLst/>
            <a:ahLst/>
            <a:cxnLst/>
            <a:rect l="l" t="t" r="r" b="b"/>
            <a:pathLst>
              <a:path w="932637" h="903404">
                <a:moveTo>
                  <a:pt x="0" y="0"/>
                </a:moveTo>
                <a:lnTo>
                  <a:pt x="932637" y="0"/>
                </a:lnTo>
                <a:lnTo>
                  <a:pt x="932637" y="903403"/>
                </a:lnTo>
                <a:lnTo>
                  <a:pt x="0" y="903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451985" y="3526121"/>
            <a:ext cx="5338331" cy="2454328"/>
            <a:chOff x="0" y="0"/>
            <a:chExt cx="1405980" cy="646407"/>
          </a:xfrm>
        </p:grpSpPr>
        <p:sp>
          <p:nvSpPr>
            <p:cNvPr id="21" name="Freeform 21"/>
            <p:cNvSpPr/>
            <p:nvPr/>
          </p:nvSpPr>
          <p:spPr>
            <a:xfrm>
              <a:off x="0" y="0"/>
              <a:ext cx="1405980" cy="646407"/>
            </a:xfrm>
            <a:custGeom>
              <a:avLst/>
              <a:gdLst/>
              <a:ahLst/>
              <a:cxnLst/>
              <a:rect l="l" t="t" r="r" b="b"/>
              <a:pathLst>
                <a:path w="1405980" h="646407">
                  <a:moveTo>
                    <a:pt x="0" y="0"/>
                  </a:moveTo>
                  <a:lnTo>
                    <a:pt x="1405980" y="0"/>
                  </a:lnTo>
                  <a:lnTo>
                    <a:pt x="1405980" y="646407"/>
                  </a:lnTo>
                  <a:lnTo>
                    <a:pt x="0" y="646407"/>
                  </a:lnTo>
                  <a:close/>
                </a:path>
              </a:pathLst>
            </a:custGeom>
            <a:solidFill>
              <a:srgbClr val="FFFFFF"/>
            </a:solidFill>
          </p:spPr>
        </p:sp>
        <p:sp>
          <p:nvSpPr>
            <p:cNvPr id="22" name="TextBox 22"/>
            <p:cNvSpPr txBox="1"/>
            <p:nvPr/>
          </p:nvSpPr>
          <p:spPr>
            <a:xfrm>
              <a:off x="0" y="-47625"/>
              <a:ext cx="1405980" cy="69403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371600" y="3831145"/>
            <a:ext cx="2665290" cy="2066925"/>
          </a:xfrm>
          <a:prstGeom prst="rect">
            <a:avLst/>
          </a:prstGeom>
        </p:spPr>
        <p:txBody>
          <a:bodyPr wrap="square" lIns="0" tIns="0" rIns="0" bIns="0" rtlCol="0" anchor="t">
            <a:spAutoFit/>
          </a:bodyPr>
          <a:lstStyle/>
          <a:p>
            <a:pPr algn="l">
              <a:lnSpc>
                <a:spcPts val="16800"/>
              </a:lnSpc>
            </a:pPr>
            <a:r>
              <a:rPr lang="en-US" sz="12000" dirty="0">
                <a:solidFill>
                  <a:srgbClr val="174876"/>
                </a:solidFill>
                <a:latin typeface="Roboto Bold"/>
              </a:rPr>
              <a:t>NỘI</a:t>
            </a:r>
          </a:p>
        </p:txBody>
      </p:sp>
      <p:sp>
        <p:nvSpPr>
          <p:cNvPr id="24" name="TextBox 24"/>
          <p:cNvSpPr txBox="1"/>
          <p:nvPr/>
        </p:nvSpPr>
        <p:spPr>
          <a:xfrm>
            <a:off x="3811752" y="4184115"/>
            <a:ext cx="4374365" cy="1713954"/>
          </a:xfrm>
          <a:prstGeom prst="rect">
            <a:avLst/>
          </a:prstGeom>
        </p:spPr>
        <p:txBody>
          <a:bodyPr lIns="0" tIns="0" rIns="0" bIns="0" rtlCol="0" anchor="t">
            <a:spAutoFit/>
          </a:bodyPr>
          <a:lstStyle/>
          <a:p>
            <a:pPr algn="l">
              <a:lnSpc>
                <a:spcPts val="13152"/>
              </a:lnSpc>
            </a:pPr>
            <a:r>
              <a:rPr lang="en-US" sz="11957">
                <a:solidFill>
                  <a:srgbClr val="FFFFFF"/>
                </a:solidFill>
                <a:latin typeface="Roboto Bold"/>
              </a:rPr>
              <a:t>DUNG</a:t>
            </a:r>
          </a:p>
        </p:txBody>
      </p:sp>
      <p:sp>
        <p:nvSpPr>
          <p:cNvPr id="25" name="Freeform 25"/>
          <p:cNvSpPr/>
          <p:nvPr/>
        </p:nvSpPr>
        <p:spPr>
          <a:xfrm>
            <a:off x="8929351" y="3117640"/>
            <a:ext cx="932637" cy="903404"/>
          </a:xfrm>
          <a:custGeom>
            <a:avLst/>
            <a:gdLst/>
            <a:ahLst/>
            <a:cxnLst/>
            <a:rect l="l" t="t" r="r" b="b"/>
            <a:pathLst>
              <a:path w="932637" h="903404">
                <a:moveTo>
                  <a:pt x="0" y="0"/>
                </a:moveTo>
                <a:lnTo>
                  <a:pt x="932637" y="0"/>
                </a:lnTo>
                <a:lnTo>
                  <a:pt x="932637" y="903403"/>
                </a:lnTo>
                <a:lnTo>
                  <a:pt x="0" y="903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8917981" y="5446368"/>
            <a:ext cx="932637" cy="903404"/>
          </a:xfrm>
          <a:custGeom>
            <a:avLst/>
            <a:gdLst/>
            <a:ahLst/>
            <a:cxnLst/>
            <a:rect l="l" t="t" r="r" b="b"/>
            <a:pathLst>
              <a:path w="932637" h="903404">
                <a:moveTo>
                  <a:pt x="0" y="0"/>
                </a:moveTo>
                <a:lnTo>
                  <a:pt x="932637" y="0"/>
                </a:lnTo>
                <a:lnTo>
                  <a:pt x="932637" y="903403"/>
                </a:lnTo>
                <a:lnTo>
                  <a:pt x="0" y="903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8929351" y="8170229"/>
            <a:ext cx="932637" cy="903404"/>
          </a:xfrm>
          <a:custGeom>
            <a:avLst/>
            <a:gdLst/>
            <a:ahLst/>
            <a:cxnLst/>
            <a:rect l="l" t="t" r="r" b="b"/>
            <a:pathLst>
              <a:path w="932637" h="903404">
                <a:moveTo>
                  <a:pt x="0" y="0"/>
                </a:moveTo>
                <a:lnTo>
                  <a:pt x="932637" y="0"/>
                </a:lnTo>
                <a:lnTo>
                  <a:pt x="932637" y="903404"/>
                </a:lnTo>
                <a:lnTo>
                  <a:pt x="0" y="9034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764596"/>
            <a:ext cx="16230600" cy="2757808"/>
            <a:chOff x="0" y="0"/>
            <a:chExt cx="21640800" cy="3677078"/>
          </a:xfrm>
        </p:grpSpPr>
        <p:grpSp>
          <p:nvGrpSpPr>
            <p:cNvPr id="3" name="Group 3"/>
            <p:cNvGrpSpPr/>
            <p:nvPr/>
          </p:nvGrpSpPr>
          <p:grpSpPr>
            <a:xfrm>
              <a:off x="0" y="0"/>
              <a:ext cx="10247397" cy="3325595"/>
              <a:chOff x="0" y="0"/>
              <a:chExt cx="1958913" cy="635727"/>
            </a:xfrm>
          </p:grpSpPr>
          <p:sp>
            <p:nvSpPr>
              <p:cNvPr id="4" name="Freeform 4"/>
              <p:cNvSpPr/>
              <p:nvPr/>
            </p:nvSpPr>
            <p:spPr>
              <a:xfrm>
                <a:off x="0" y="0"/>
                <a:ext cx="1958913" cy="635727"/>
              </a:xfrm>
              <a:custGeom>
                <a:avLst/>
                <a:gdLst/>
                <a:ahLst/>
                <a:cxnLst/>
                <a:rect l="l" t="t" r="r" b="b"/>
                <a:pathLst>
                  <a:path w="1958913" h="635727">
                    <a:moveTo>
                      <a:pt x="0" y="0"/>
                    </a:moveTo>
                    <a:lnTo>
                      <a:pt x="1958913" y="0"/>
                    </a:lnTo>
                    <a:lnTo>
                      <a:pt x="1958913" y="635727"/>
                    </a:lnTo>
                    <a:lnTo>
                      <a:pt x="0" y="635727"/>
                    </a:lnTo>
                    <a:close/>
                  </a:path>
                </a:pathLst>
              </a:custGeom>
              <a:solidFill>
                <a:srgbClr val="FFFFFF"/>
              </a:solidFill>
            </p:spPr>
          </p:sp>
          <p:sp>
            <p:nvSpPr>
              <p:cNvPr id="5" name="TextBox 5"/>
              <p:cNvSpPr txBox="1"/>
              <p:nvPr/>
            </p:nvSpPr>
            <p:spPr>
              <a:xfrm>
                <a:off x="0" y="-47625"/>
                <a:ext cx="1958913" cy="683352"/>
              </a:xfrm>
              <a:prstGeom prst="rect">
                <a:avLst/>
              </a:prstGeom>
            </p:spPr>
            <p:txBody>
              <a:bodyPr lIns="52492" tIns="52492" rIns="52492" bIns="52492" rtlCol="0" anchor="ctr"/>
              <a:lstStyle/>
              <a:p>
                <a:pPr algn="ctr">
                  <a:lnSpc>
                    <a:spcPts val="2659"/>
                  </a:lnSpc>
                  <a:spcBef>
                    <a:spcPct val="0"/>
                  </a:spcBef>
                </a:pPr>
                <a:r>
                  <a:rPr lang="en-US" sz="1899" spc="-284">
                    <a:solidFill>
                      <a:srgbClr val="FFFFFF"/>
                    </a:solidFill>
                    <a:latin typeface="Roboto"/>
                  </a:rPr>
                  <a:t>dvcxvcxvcxbvfgghfgh</a:t>
                </a:r>
              </a:p>
            </p:txBody>
          </p:sp>
        </p:grpSp>
        <p:sp>
          <p:nvSpPr>
            <p:cNvPr id="6" name="TextBox 6"/>
            <p:cNvSpPr txBox="1"/>
            <p:nvPr/>
          </p:nvSpPr>
          <p:spPr>
            <a:xfrm>
              <a:off x="1413362" y="786718"/>
              <a:ext cx="10922151" cy="2890360"/>
            </a:xfrm>
            <a:prstGeom prst="rect">
              <a:avLst/>
            </a:prstGeom>
          </p:spPr>
          <p:txBody>
            <a:bodyPr lIns="0" tIns="0" rIns="0" bIns="0" rtlCol="0" anchor="t">
              <a:spAutoFit/>
            </a:bodyPr>
            <a:lstStyle/>
            <a:p>
              <a:pPr algn="ctr">
                <a:lnSpc>
                  <a:spcPts val="18197"/>
                </a:lnSpc>
                <a:spcBef>
                  <a:spcPct val="0"/>
                </a:spcBef>
              </a:pPr>
              <a:r>
                <a:rPr lang="en-US" sz="12998">
                  <a:solidFill>
                    <a:srgbClr val="FF8001"/>
                  </a:solidFill>
                  <a:latin typeface="Roboto Bold"/>
                </a:rPr>
                <a:t>CƠ SỞ</a:t>
              </a:r>
            </a:p>
          </p:txBody>
        </p:sp>
        <p:sp>
          <p:nvSpPr>
            <p:cNvPr id="7" name="TextBox 7"/>
            <p:cNvSpPr txBox="1"/>
            <p:nvPr/>
          </p:nvSpPr>
          <p:spPr>
            <a:xfrm>
              <a:off x="10195337" y="786718"/>
              <a:ext cx="11445463" cy="2890360"/>
            </a:xfrm>
            <a:prstGeom prst="rect">
              <a:avLst/>
            </a:prstGeom>
          </p:spPr>
          <p:txBody>
            <a:bodyPr lIns="0" tIns="0" rIns="0" bIns="0" rtlCol="0" anchor="t">
              <a:spAutoFit/>
            </a:bodyPr>
            <a:lstStyle/>
            <a:p>
              <a:pPr algn="ctr">
                <a:lnSpc>
                  <a:spcPts val="18197"/>
                </a:lnSpc>
                <a:spcBef>
                  <a:spcPct val="0"/>
                </a:spcBef>
              </a:pPr>
              <a:r>
                <a:rPr lang="en-US" sz="12998" spc="-194">
                  <a:solidFill>
                    <a:srgbClr val="FFFFFF"/>
                  </a:solidFill>
                  <a:latin typeface="Roboto Bold"/>
                </a:rPr>
                <a:t>LÝ THUYẾT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0945630" y="0"/>
            <a:ext cx="7799182" cy="5143500"/>
          </a:xfrm>
          <a:custGeom>
            <a:avLst/>
            <a:gdLst/>
            <a:ahLst/>
            <a:cxnLst/>
            <a:rect l="l" t="t" r="r" b="b"/>
            <a:pathLst>
              <a:path w="7799182" h="5143500">
                <a:moveTo>
                  <a:pt x="0" y="0"/>
                </a:moveTo>
                <a:lnTo>
                  <a:pt x="7799182" y="0"/>
                </a:lnTo>
                <a:lnTo>
                  <a:pt x="7799182" y="5143500"/>
                </a:lnTo>
                <a:lnTo>
                  <a:pt x="0" y="5143500"/>
                </a:lnTo>
                <a:lnTo>
                  <a:pt x="0" y="0"/>
                </a:lnTo>
                <a:close/>
              </a:path>
            </a:pathLst>
          </a:custGeom>
          <a:blipFill>
            <a:blip r:embed="rId2"/>
            <a:stretch>
              <a:fillRect l="-970" r="-970" b="-2533"/>
            </a:stretch>
          </a:blipFill>
        </p:spPr>
      </p:sp>
      <p:sp>
        <p:nvSpPr>
          <p:cNvPr id="3" name="Freeform 3"/>
          <p:cNvSpPr/>
          <p:nvPr/>
        </p:nvSpPr>
        <p:spPr>
          <a:xfrm>
            <a:off x="1616807" y="5698110"/>
            <a:ext cx="5640824" cy="3878067"/>
          </a:xfrm>
          <a:custGeom>
            <a:avLst/>
            <a:gdLst/>
            <a:ahLst/>
            <a:cxnLst/>
            <a:rect l="l" t="t" r="r" b="b"/>
            <a:pathLst>
              <a:path w="5640824" h="3878067">
                <a:moveTo>
                  <a:pt x="0" y="0"/>
                </a:moveTo>
                <a:lnTo>
                  <a:pt x="5640825" y="0"/>
                </a:lnTo>
                <a:lnTo>
                  <a:pt x="5640825" y="3878067"/>
                </a:lnTo>
                <a:lnTo>
                  <a:pt x="0" y="3878067"/>
                </a:lnTo>
                <a:lnTo>
                  <a:pt x="0" y="0"/>
                </a:lnTo>
                <a:close/>
              </a:path>
            </a:pathLst>
          </a:custGeom>
          <a:blipFill>
            <a:blip r:embed="rId3"/>
            <a:stretch>
              <a:fillRect/>
            </a:stretch>
          </a:blipFill>
        </p:spPr>
      </p:sp>
      <p:sp>
        <p:nvSpPr>
          <p:cNvPr id="4" name="Freeform 4"/>
          <p:cNvSpPr/>
          <p:nvPr/>
        </p:nvSpPr>
        <p:spPr>
          <a:xfrm>
            <a:off x="8118152" y="5365697"/>
            <a:ext cx="660784" cy="4542893"/>
          </a:xfrm>
          <a:custGeom>
            <a:avLst/>
            <a:gdLst/>
            <a:ahLst/>
            <a:cxnLst/>
            <a:rect l="l" t="t" r="r" b="b"/>
            <a:pathLst>
              <a:path w="660784" h="4542893">
                <a:moveTo>
                  <a:pt x="0" y="0"/>
                </a:moveTo>
                <a:lnTo>
                  <a:pt x="660785" y="0"/>
                </a:lnTo>
                <a:lnTo>
                  <a:pt x="660785" y="4542893"/>
                </a:lnTo>
                <a:lnTo>
                  <a:pt x="0" y="4542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02914" y="0"/>
            <a:ext cx="6343738" cy="1151127"/>
            <a:chOff x="0" y="0"/>
            <a:chExt cx="8458317" cy="1534836"/>
          </a:xfrm>
        </p:grpSpPr>
        <p:grpSp>
          <p:nvGrpSpPr>
            <p:cNvPr id="6" name="Group 6"/>
            <p:cNvGrpSpPr/>
            <p:nvPr/>
          </p:nvGrpSpPr>
          <p:grpSpPr>
            <a:xfrm>
              <a:off x="937218" y="0"/>
              <a:ext cx="6583881" cy="1534836"/>
              <a:chOff x="0" y="0"/>
              <a:chExt cx="1300520" cy="303177"/>
            </a:xfrm>
          </p:grpSpPr>
          <p:sp>
            <p:nvSpPr>
              <p:cNvPr id="7" name="Freeform 7"/>
              <p:cNvSpPr/>
              <p:nvPr/>
            </p:nvSpPr>
            <p:spPr>
              <a:xfrm>
                <a:off x="0" y="0"/>
                <a:ext cx="1300520" cy="303177"/>
              </a:xfrm>
              <a:custGeom>
                <a:avLst/>
                <a:gdLst/>
                <a:ahLst/>
                <a:cxnLst/>
                <a:rect l="l" t="t" r="r" b="b"/>
                <a:pathLst>
                  <a:path w="1300520" h="303177">
                    <a:moveTo>
                      <a:pt x="0" y="0"/>
                    </a:moveTo>
                    <a:lnTo>
                      <a:pt x="1300520" y="0"/>
                    </a:lnTo>
                    <a:lnTo>
                      <a:pt x="1300520" y="303177"/>
                    </a:lnTo>
                    <a:lnTo>
                      <a:pt x="0" y="303177"/>
                    </a:lnTo>
                    <a:close/>
                  </a:path>
                </a:pathLst>
              </a:custGeom>
              <a:solidFill>
                <a:srgbClr val="FFFFFF"/>
              </a:solidFill>
            </p:spPr>
          </p:sp>
          <p:sp>
            <p:nvSpPr>
              <p:cNvPr id="8" name="TextBox 8"/>
              <p:cNvSpPr txBox="1"/>
              <p:nvPr/>
            </p:nvSpPr>
            <p:spPr>
              <a:xfrm>
                <a:off x="0" y="-38100"/>
                <a:ext cx="1300520" cy="341277"/>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Canva Sans"/>
                  </a:rPr>
                  <a:t>dvcxvcxvcxbv</a:t>
                </a:r>
              </a:p>
            </p:txBody>
          </p:sp>
        </p:grpSp>
        <p:sp>
          <p:nvSpPr>
            <p:cNvPr id="9" name="TextBox 9"/>
            <p:cNvSpPr txBox="1"/>
            <p:nvPr/>
          </p:nvSpPr>
          <p:spPr>
            <a:xfrm>
              <a:off x="0" y="67013"/>
              <a:ext cx="8458317" cy="1330326"/>
            </a:xfrm>
            <a:prstGeom prst="rect">
              <a:avLst/>
            </a:prstGeom>
          </p:spPr>
          <p:txBody>
            <a:bodyPr lIns="0" tIns="0" rIns="0" bIns="0" rtlCol="0" anchor="t">
              <a:spAutoFit/>
            </a:bodyPr>
            <a:lstStyle/>
            <a:p>
              <a:pPr algn="ctr">
                <a:lnSpc>
                  <a:spcPts val="8399"/>
                </a:lnSpc>
                <a:spcBef>
                  <a:spcPct val="0"/>
                </a:spcBef>
              </a:pPr>
              <a:r>
                <a:rPr lang="en-US" sz="5999">
                  <a:solidFill>
                    <a:srgbClr val="FF914D"/>
                  </a:solidFill>
                  <a:latin typeface="Roboto Bold"/>
                </a:rPr>
                <a:t>AGILE</a:t>
              </a:r>
            </a:p>
          </p:txBody>
        </p:sp>
      </p:grpSp>
      <p:sp>
        <p:nvSpPr>
          <p:cNvPr id="10" name="TextBox 10"/>
          <p:cNvSpPr txBox="1"/>
          <p:nvPr/>
        </p:nvSpPr>
        <p:spPr>
          <a:xfrm>
            <a:off x="1616807" y="1349526"/>
            <a:ext cx="8048035" cy="3929484"/>
          </a:xfrm>
          <a:prstGeom prst="rect">
            <a:avLst/>
          </a:prstGeom>
        </p:spPr>
        <p:txBody>
          <a:bodyPr lIns="0" tIns="0" rIns="0" bIns="0" rtlCol="0" anchor="t">
            <a:spAutoFit/>
          </a:bodyPr>
          <a:lstStyle/>
          <a:p>
            <a:pPr algn="just">
              <a:lnSpc>
                <a:spcPts val="4439"/>
              </a:lnSpc>
            </a:pPr>
            <a:r>
              <a:rPr lang="en-US" sz="3170">
                <a:solidFill>
                  <a:srgbClr val="FFFFFF"/>
                </a:solidFill>
                <a:latin typeface="Roboto"/>
              </a:rPr>
              <a:t>Agile là một phương pháp quản lý dự án nhằm cải thiện tính linh hoạt và đáp ứng nhanh chóng với các thay đổi. Agile nhấn mạnh vào việc phát triển phần mềm một cách linh hoạt, nhờ đó đội ngũ phát triển có thể phản hồi và điều chỉnh theo yêu cầu mới của khách hàng một cách hiệu quả.</a:t>
            </a:r>
          </a:p>
        </p:txBody>
      </p:sp>
      <p:sp>
        <p:nvSpPr>
          <p:cNvPr id="11" name="TextBox 11"/>
          <p:cNvSpPr txBox="1"/>
          <p:nvPr/>
        </p:nvSpPr>
        <p:spPr>
          <a:xfrm>
            <a:off x="8957582" y="5355687"/>
            <a:ext cx="8495012" cy="4751070"/>
          </a:xfrm>
          <a:prstGeom prst="rect">
            <a:avLst/>
          </a:prstGeom>
        </p:spPr>
        <p:txBody>
          <a:bodyPr lIns="0" tIns="0" rIns="0" bIns="0" rtlCol="0" anchor="t">
            <a:spAutoFit/>
          </a:bodyPr>
          <a:lstStyle/>
          <a:p>
            <a:pPr marL="550543" lvl="1" indent="-275272" algn="just">
              <a:lnSpc>
                <a:spcPts val="3824"/>
              </a:lnSpc>
              <a:buFont typeface="Arial"/>
              <a:buChar char="•"/>
            </a:pPr>
            <a:r>
              <a:rPr lang="en-US" sz="2549">
                <a:solidFill>
                  <a:srgbClr val="FFFFFF"/>
                </a:solidFill>
                <a:latin typeface="Roboto"/>
              </a:rPr>
              <a:t>Linh hoạt và thích ứng với thay đổi: Agile giúp đội dự án điều chỉnh nhanh chóng theo những thay đổi và yêu cầu mới.</a:t>
            </a:r>
          </a:p>
          <a:p>
            <a:pPr marL="550543" lvl="1" indent="-275272" algn="just">
              <a:lnSpc>
                <a:spcPts val="3824"/>
              </a:lnSpc>
              <a:buFont typeface="Arial"/>
              <a:buChar char="•"/>
            </a:pPr>
            <a:r>
              <a:rPr lang="en-US" sz="2549">
                <a:solidFill>
                  <a:srgbClr val="FFFFFF"/>
                </a:solidFill>
                <a:latin typeface="Roboto"/>
              </a:rPr>
              <a:t>Tăng cường sự hợp tác và giao tiếp trong nhóm: Agile thúc đẩy sự tương tác và trao đổi thông tin liên tục giữa các thành viên trong nhóm.</a:t>
            </a:r>
          </a:p>
          <a:p>
            <a:pPr marL="550543" lvl="1" indent="-275272" algn="just">
              <a:lnSpc>
                <a:spcPts val="3824"/>
              </a:lnSpc>
              <a:buFont typeface="Arial"/>
              <a:buChar char="•"/>
            </a:pPr>
            <a:r>
              <a:rPr lang="en-US" sz="2549">
                <a:solidFill>
                  <a:srgbClr val="FFFFFF"/>
                </a:solidFill>
                <a:latin typeface="Roboto"/>
              </a:rPr>
              <a:t>Cung cấp giá trị liên tục cho khách hàng: Agile cho phép cung cấp các phần hoàn thiện của sản phẩm theo từng giai đoạn, giúp khách hàng thấy được giá trị ngay từ sớm.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TextBox 2"/>
          <p:cNvSpPr txBox="1"/>
          <p:nvPr/>
        </p:nvSpPr>
        <p:spPr>
          <a:xfrm>
            <a:off x="7803823" y="490791"/>
            <a:ext cx="10063231" cy="4184476"/>
          </a:xfrm>
          <a:prstGeom prst="rect">
            <a:avLst/>
          </a:prstGeom>
        </p:spPr>
        <p:txBody>
          <a:bodyPr lIns="0" tIns="0" rIns="0" bIns="0" rtlCol="0" anchor="t">
            <a:spAutoFit/>
          </a:bodyPr>
          <a:lstStyle/>
          <a:p>
            <a:pPr algn="just">
              <a:lnSpc>
                <a:spcPts val="4756"/>
              </a:lnSpc>
            </a:pPr>
            <a:r>
              <a:rPr lang="en-US" sz="3171">
                <a:solidFill>
                  <a:srgbClr val="FFFFFF"/>
                </a:solidFill>
                <a:latin typeface="Roboto"/>
              </a:rPr>
              <a:t>Scrum là một khung làm việc Agile được sử dụng để quản lý và phát triển sản phẩm phức tạp. Scrum tập trung vào việc cung cấp sản phẩm trong các khoảng thời gian ngắn, gọi là sprint, thường kéo dài từ 1 đến 4 tuần. Scrum giúp các nhóm phát triển phần mềm tăng cường sự hợp tác, cải thiện chất lượng sản phẩm và tối ưu hóa quy trình làm việc để đạt được kết quả tốt nhất.</a:t>
            </a:r>
          </a:p>
        </p:txBody>
      </p:sp>
      <p:sp>
        <p:nvSpPr>
          <p:cNvPr id="3" name="Freeform 3"/>
          <p:cNvSpPr/>
          <p:nvPr/>
        </p:nvSpPr>
        <p:spPr>
          <a:xfrm>
            <a:off x="-208971" y="907788"/>
            <a:ext cx="7565872" cy="3953168"/>
          </a:xfrm>
          <a:custGeom>
            <a:avLst/>
            <a:gdLst/>
            <a:ahLst/>
            <a:cxnLst/>
            <a:rect l="l" t="t" r="r" b="b"/>
            <a:pathLst>
              <a:path w="7565872" h="3953168">
                <a:moveTo>
                  <a:pt x="0" y="0"/>
                </a:moveTo>
                <a:lnTo>
                  <a:pt x="7565872" y="0"/>
                </a:lnTo>
                <a:lnTo>
                  <a:pt x="7565872" y="3953169"/>
                </a:lnTo>
                <a:lnTo>
                  <a:pt x="0" y="3953169"/>
                </a:lnTo>
                <a:lnTo>
                  <a:pt x="0" y="0"/>
                </a:lnTo>
                <a:close/>
              </a:path>
            </a:pathLst>
          </a:custGeom>
          <a:blipFill>
            <a:blip r:embed="rId2"/>
            <a:stretch>
              <a:fillRect/>
            </a:stretch>
          </a:blipFill>
        </p:spPr>
      </p:sp>
      <p:grpSp>
        <p:nvGrpSpPr>
          <p:cNvPr id="4" name="Group 4"/>
          <p:cNvGrpSpPr/>
          <p:nvPr/>
        </p:nvGrpSpPr>
        <p:grpSpPr>
          <a:xfrm>
            <a:off x="0" y="20003"/>
            <a:ext cx="7356901" cy="1151127"/>
            <a:chOff x="0" y="0"/>
            <a:chExt cx="1937620" cy="303177"/>
          </a:xfrm>
        </p:grpSpPr>
        <p:sp>
          <p:nvSpPr>
            <p:cNvPr id="5" name="Freeform 5"/>
            <p:cNvSpPr/>
            <p:nvPr/>
          </p:nvSpPr>
          <p:spPr>
            <a:xfrm>
              <a:off x="0" y="0"/>
              <a:ext cx="1937620" cy="303177"/>
            </a:xfrm>
            <a:custGeom>
              <a:avLst/>
              <a:gdLst/>
              <a:ahLst/>
              <a:cxnLst/>
              <a:rect l="l" t="t" r="r" b="b"/>
              <a:pathLst>
                <a:path w="1937620" h="303177">
                  <a:moveTo>
                    <a:pt x="0" y="0"/>
                  </a:moveTo>
                  <a:lnTo>
                    <a:pt x="1937620" y="0"/>
                  </a:lnTo>
                  <a:lnTo>
                    <a:pt x="1937620" y="303177"/>
                  </a:lnTo>
                  <a:lnTo>
                    <a:pt x="0" y="303177"/>
                  </a:lnTo>
                  <a:close/>
                </a:path>
              </a:pathLst>
            </a:custGeom>
            <a:solidFill>
              <a:srgbClr val="FFFFFF"/>
            </a:solidFill>
          </p:spPr>
        </p:sp>
        <p:sp>
          <p:nvSpPr>
            <p:cNvPr id="6" name="TextBox 6"/>
            <p:cNvSpPr txBox="1"/>
            <p:nvPr/>
          </p:nvSpPr>
          <p:spPr>
            <a:xfrm>
              <a:off x="0" y="-38100"/>
              <a:ext cx="1937620" cy="341277"/>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Canva Sans"/>
                </a:rPr>
                <a:t>dvcxvcxvcxbv</a:t>
              </a:r>
            </a:p>
          </p:txBody>
        </p:sp>
      </p:grpSp>
      <p:sp>
        <p:nvSpPr>
          <p:cNvPr id="7" name="TextBox 7"/>
          <p:cNvSpPr txBox="1"/>
          <p:nvPr/>
        </p:nvSpPr>
        <p:spPr>
          <a:xfrm>
            <a:off x="450279" y="19303"/>
            <a:ext cx="6247372" cy="1028701"/>
          </a:xfrm>
          <a:prstGeom prst="rect">
            <a:avLst/>
          </a:prstGeom>
        </p:spPr>
        <p:txBody>
          <a:bodyPr lIns="0" tIns="0" rIns="0" bIns="0" rtlCol="0" anchor="t">
            <a:spAutoFit/>
          </a:bodyPr>
          <a:lstStyle/>
          <a:p>
            <a:pPr algn="ctr">
              <a:lnSpc>
                <a:spcPts val="8399"/>
              </a:lnSpc>
              <a:spcBef>
                <a:spcPct val="0"/>
              </a:spcBef>
            </a:pPr>
            <a:r>
              <a:rPr lang="en-US" sz="5999">
                <a:solidFill>
                  <a:srgbClr val="FF914D"/>
                </a:solidFill>
                <a:latin typeface="Roboto Bold"/>
              </a:rPr>
              <a:t>SCRUM</a:t>
            </a:r>
          </a:p>
        </p:txBody>
      </p:sp>
      <p:sp>
        <p:nvSpPr>
          <p:cNvPr id="8" name="TextBox 8"/>
          <p:cNvSpPr txBox="1"/>
          <p:nvPr/>
        </p:nvSpPr>
        <p:spPr>
          <a:xfrm>
            <a:off x="6266746" y="5076825"/>
            <a:ext cx="5754508" cy="629921"/>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Roboto Bold"/>
              </a:rPr>
              <a:t>Các vai trò trong Scrum:</a:t>
            </a:r>
          </a:p>
        </p:txBody>
      </p:sp>
      <p:grpSp>
        <p:nvGrpSpPr>
          <p:cNvPr id="9" name="Group 9"/>
          <p:cNvGrpSpPr/>
          <p:nvPr/>
        </p:nvGrpSpPr>
        <p:grpSpPr>
          <a:xfrm>
            <a:off x="2351890" y="5992496"/>
            <a:ext cx="2444461" cy="2075728"/>
            <a:chOff x="0" y="0"/>
            <a:chExt cx="3259281" cy="2767637"/>
          </a:xfrm>
        </p:grpSpPr>
        <p:sp>
          <p:nvSpPr>
            <p:cNvPr id="10" name="Freeform 10"/>
            <p:cNvSpPr/>
            <p:nvPr/>
          </p:nvSpPr>
          <p:spPr>
            <a:xfrm>
              <a:off x="0" y="0"/>
              <a:ext cx="3044400" cy="2767637"/>
            </a:xfrm>
            <a:custGeom>
              <a:avLst/>
              <a:gdLst/>
              <a:ahLst/>
              <a:cxnLst/>
              <a:rect l="l" t="t" r="r" b="b"/>
              <a:pathLst>
                <a:path w="3044400" h="2767637">
                  <a:moveTo>
                    <a:pt x="0" y="0"/>
                  </a:moveTo>
                  <a:lnTo>
                    <a:pt x="3044400" y="0"/>
                  </a:lnTo>
                  <a:lnTo>
                    <a:pt x="3044400" y="2767637"/>
                  </a:lnTo>
                  <a:lnTo>
                    <a:pt x="0" y="27676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892877">
              <a:off x="1782898" y="312651"/>
              <a:ext cx="1215686" cy="1339935"/>
            </a:xfrm>
            <a:custGeom>
              <a:avLst/>
              <a:gdLst/>
              <a:ahLst/>
              <a:cxnLst/>
              <a:rect l="l" t="t" r="r" b="b"/>
              <a:pathLst>
                <a:path w="1215686" h="1339935">
                  <a:moveTo>
                    <a:pt x="0" y="0"/>
                  </a:moveTo>
                  <a:lnTo>
                    <a:pt x="1215686" y="0"/>
                  </a:lnTo>
                  <a:lnTo>
                    <a:pt x="1215686" y="1339935"/>
                  </a:lnTo>
                  <a:lnTo>
                    <a:pt x="0" y="1339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8053901" y="5992496"/>
            <a:ext cx="2283300" cy="2075728"/>
          </a:xfrm>
          <a:custGeom>
            <a:avLst/>
            <a:gdLst/>
            <a:ahLst/>
            <a:cxnLst/>
            <a:rect l="l" t="t" r="r" b="b"/>
            <a:pathLst>
              <a:path w="2283300" h="2075728">
                <a:moveTo>
                  <a:pt x="0" y="0"/>
                </a:moveTo>
                <a:lnTo>
                  <a:pt x="2283300" y="0"/>
                </a:lnTo>
                <a:lnTo>
                  <a:pt x="2283300" y="2075727"/>
                </a:lnTo>
                <a:lnTo>
                  <a:pt x="0" y="2075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594907" y="6392552"/>
            <a:ext cx="2064536" cy="1275615"/>
            <a:chOff x="0" y="0"/>
            <a:chExt cx="2752715" cy="1700820"/>
          </a:xfrm>
        </p:grpSpPr>
        <p:grpSp>
          <p:nvGrpSpPr>
            <p:cNvPr id="14" name="Group 14"/>
            <p:cNvGrpSpPr/>
            <p:nvPr/>
          </p:nvGrpSpPr>
          <p:grpSpPr>
            <a:xfrm>
              <a:off x="794055" y="1001538"/>
              <a:ext cx="1233456" cy="699283"/>
              <a:chOff x="0" y="0"/>
              <a:chExt cx="823841" cy="467060"/>
            </a:xfrm>
          </p:grpSpPr>
          <p:sp>
            <p:nvSpPr>
              <p:cNvPr id="15" name="Freeform 15"/>
              <p:cNvSpPr/>
              <p:nvPr/>
            </p:nvSpPr>
            <p:spPr>
              <a:xfrm>
                <a:off x="0" y="0"/>
                <a:ext cx="823841" cy="467060"/>
              </a:xfrm>
              <a:custGeom>
                <a:avLst/>
                <a:gdLst/>
                <a:ahLst/>
                <a:cxnLst/>
                <a:rect l="l" t="t" r="r" b="b"/>
                <a:pathLst>
                  <a:path w="823841" h="467060">
                    <a:moveTo>
                      <a:pt x="274762" y="19070"/>
                    </a:moveTo>
                    <a:cubicBezTo>
                      <a:pt x="316862" y="7556"/>
                      <a:pt x="365015" y="0"/>
                      <a:pt x="412142" y="0"/>
                    </a:cubicBezTo>
                    <a:cubicBezTo>
                      <a:pt x="459271" y="0"/>
                      <a:pt x="504620" y="6476"/>
                      <a:pt x="546411" y="17990"/>
                    </a:cubicBezTo>
                    <a:cubicBezTo>
                      <a:pt x="547301" y="18350"/>
                      <a:pt x="548190" y="18350"/>
                      <a:pt x="549079" y="18710"/>
                    </a:cubicBezTo>
                    <a:cubicBezTo>
                      <a:pt x="706022" y="64765"/>
                      <a:pt x="821618" y="186379"/>
                      <a:pt x="823841" y="320822"/>
                    </a:cubicBezTo>
                    <a:lnTo>
                      <a:pt x="823841" y="467060"/>
                    </a:lnTo>
                    <a:lnTo>
                      <a:pt x="0" y="467060"/>
                    </a:lnTo>
                    <a:lnTo>
                      <a:pt x="0" y="320931"/>
                    </a:lnTo>
                    <a:cubicBezTo>
                      <a:pt x="2223" y="185660"/>
                      <a:pt x="116040" y="64045"/>
                      <a:pt x="274762" y="19070"/>
                    </a:cubicBezTo>
                    <a:close/>
                  </a:path>
                </a:pathLst>
              </a:custGeom>
              <a:solidFill>
                <a:srgbClr val="000000">
                  <a:alpha val="0"/>
                </a:srgbClr>
              </a:solidFill>
              <a:ln w="95250" cap="sq">
                <a:solidFill>
                  <a:srgbClr val="FFFFFF"/>
                </a:solidFill>
                <a:prstDash val="solid"/>
                <a:miter/>
              </a:ln>
            </p:spPr>
          </p:sp>
          <p:sp>
            <p:nvSpPr>
              <p:cNvPr id="16" name="TextBox 16"/>
              <p:cNvSpPr txBox="1"/>
              <p:nvPr/>
            </p:nvSpPr>
            <p:spPr>
              <a:xfrm>
                <a:off x="0" y="69850"/>
                <a:ext cx="823841" cy="397210"/>
              </a:xfrm>
              <a:prstGeom prst="rect">
                <a:avLst/>
              </a:prstGeom>
            </p:spPr>
            <p:txBody>
              <a:bodyPr lIns="50800" tIns="50800" rIns="50800" bIns="50800" rtlCol="0" anchor="ctr"/>
              <a:lstStyle/>
              <a:p>
                <a:pPr algn="ctr">
                  <a:lnSpc>
                    <a:spcPts val="3311"/>
                  </a:lnSpc>
                </a:pPr>
                <a:endParaRPr/>
              </a:p>
            </p:txBody>
          </p:sp>
        </p:grpSp>
        <p:grpSp>
          <p:nvGrpSpPr>
            <p:cNvPr id="17" name="Group 17"/>
            <p:cNvGrpSpPr/>
            <p:nvPr/>
          </p:nvGrpSpPr>
          <p:grpSpPr>
            <a:xfrm>
              <a:off x="1105847" y="391666"/>
              <a:ext cx="609872" cy="60987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FFFF"/>
                </a:soli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11"/>
                  </a:lnSpc>
                </a:pPr>
                <a:endParaRPr/>
              </a:p>
            </p:txBody>
          </p:sp>
        </p:grpSp>
        <p:grpSp>
          <p:nvGrpSpPr>
            <p:cNvPr id="20" name="Group 20"/>
            <p:cNvGrpSpPr/>
            <p:nvPr/>
          </p:nvGrpSpPr>
          <p:grpSpPr>
            <a:xfrm>
              <a:off x="1766969" y="487394"/>
              <a:ext cx="985747" cy="558849"/>
              <a:chOff x="0" y="0"/>
              <a:chExt cx="823841" cy="467060"/>
            </a:xfrm>
          </p:grpSpPr>
          <p:sp>
            <p:nvSpPr>
              <p:cNvPr id="21" name="Freeform 21"/>
              <p:cNvSpPr/>
              <p:nvPr/>
            </p:nvSpPr>
            <p:spPr>
              <a:xfrm>
                <a:off x="0" y="0"/>
                <a:ext cx="823841" cy="467060"/>
              </a:xfrm>
              <a:custGeom>
                <a:avLst/>
                <a:gdLst/>
                <a:ahLst/>
                <a:cxnLst/>
                <a:rect l="l" t="t" r="r" b="b"/>
                <a:pathLst>
                  <a:path w="823841" h="467060">
                    <a:moveTo>
                      <a:pt x="274762" y="19070"/>
                    </a:moveTo>
                    <a:cubicBezTo>
                      <a:pt x="316862" y="7556"/>
                      <a:pt x="365015" y="0"/>
                      <a:pt x="412142" y="0"/>
                    </a:cubicBezTo>
                    <a:cubicBezTo>
                      <a:pt x="459271" y="0"/>
                      <a:pt x="504620" y="6476"/>
                      <a:pt x="546411" y="17990"/>
                    </a:cubicBezTo>
                    <a:cubicBezTo>
                      <a:pt x="547301" y="18350"/>
                      <a:pt x="548190" y="18350"/>
                      <a:pt x="549079" y="18710"/>
                    </a:cubicBezTo>
                    <a:cubicBezTo>
                      <a:pt x="706022" y="64765"/>
                      <a:pt x="821618" y="186379"/>
                      <a:pt x="823841" y="320822"/>
                    </a:cubicBezTo>
                    <a:lnTo>
                      <a:pt x="823841" y="467060"/>
                    </a:lnTo>
                    <a:lnTo>
                      <a:pt x="0" y="467060"/>
                    </a:lnTo>
                    <a:lnTo>
                      <a:pt x="0" y="320931"/>
                    </a:lnTo>
                    <a:cubicBezTo>
                      <a:pt x="2223" y="185660"/>
                      <a:pt x="116040" y="64045"/>
                      <a:pt x="274762" y="19070"/>
                    </a:cubicBezTo>
                    <a:close/>
                  </a:path>
                </a:pathLst>
              </a:custGeom>
              <a:solidFill>
                <a:srgbClr val="000000">
                  <a:alpha val="0"/>
                </a:srgbClr>
              </a:solidFill>
              <a:ln w="95250" cap="sq">
                <a:solidFill>
                  <a:srgbClr val="FFFFFF"/>
                </a:solidFill>
                <a:prstDash val="solid"/>
                <a:miter/>
              </a:ln>
            </p:spPr>
          </p:sp>
          <p:sp>
            <p:nvSpPr>
              <p:cNvPr id="22" name="TextBox 22"/>
              <p:cNvSpPr txBox="1"/>
              <p:nvPr/>
            </p:nvSpPr>
            <p:spPr>
              <a:xfrm>
                <a:off x="0" y="69850"/>
                <a:ext cx="823841" cy="397210"/>
              </a:xfrm>
              <a:prstGeom prst="rect">
                <a:avLst/>
              </a:prstGeom>
            </p:spPr>
            <p:txBody>
              <a:bodyPr lIns="40598" tIns="40598" rIns="40598" bIns="40598" rtlCol="0" anchor="ctr"/>
              <a:lstStyle/>
              <a:p>
                <a:pPr algn="ctr">
                  <a:lnSpc>
                    <a:spcPts val="3311"/>
                  </a:lnSpc>
                </a:pPr>
                <a:endParaRPr/>
              </a:p>
            </p:txBody>
          </p:sp>
        </p:grpSp>
        <p:grpSp>
          <p:nvGrpSpPr>
            <p:cNvPr id="23" name="Group 23"/>
            <p:cNvGrpSpPr/>
            <p:nvPr/>
          </p:nvGrpSpPr>
          <p:grpSpPr>
            <a:xfrm>
              <a:off x="2016145" y="0"/>
              <a:ext cx="487394" cy="4873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FFFF"/>
                </a:solidFill>
                <a:prstDash val="solid"/>
                <a:miter/>
              </a:ln>
            </p:spPr>
          </p:sp>
          <p:sp>
            <p:nvSpPr>
              <p:cNvPr id="25" name="TextBox 25"/>
              <p:cNvSpPr txBox="1"/>
              <p:nvPr/>
            </p:nvSpPr>
            <p:spPr>
              <a:xfrm>
                <a:off x="76200" y="19050"/>
                <a:ext cx="660400" cy="717550"/>
              </a:xfrm>
              <a:prstGeom prst="rect">
                <a:avLst/>
              </a:prstGeom>
            </p:spPr>
            <p:txBody>
              <a:bodyPr lIns="40598" tIns="40598" rIns="40598" bIns="40598" rtlCol="0" anchor="ctr"/>
              <a:lstStyle/>
              <a:p>
                <a:pPr algn="ctr">
                  <a:lnSpc>
                    <a:spcPts val="3311"/>
                  </a:lnSpc>
                </a:pPr>
                <a:endParaRPr/>
              </a:p>
            </p:txBody>
          </p:sp>
        </p:grpSp>
        <p:grpSp>
          <p:nvGrpSpPr>
            <p:cNvPr id="26" name="Group 26"/>
            <p:cNvGrpSpPr/>
            <p:nvPr/>
          </p:nvGrpSpPr>
          <p:grpSpPr>
            <a:xfrm>
              <a:off x="0" y="487394"/>
              <a:ext cx="985747" cy="558849"/>
              <a:chOff x="0" y="0"/>
              <a:chExt cx="823841" cy="467060"/>
            </a:xfrm>
          </p:grpSpPr>
          <p:sp>
            <p:nvSpPr>
              <p:cNvPr id="27" name="Freeform 27"/>
              <p:cNvSpPr/>
              <p:nvPr/>
            </p:nvSpPr>
            <p:spPr>
              <a:xfrm>
                <a:off x="0" y="0"/>
                <a:ext cx="823841" cy="467060"/>
              </a:xfrm>
              <a:custGeom>
                <a:avLst/>
                <a:gdLst/>
                <a:ahLst/>
                <a:cxnLst/>
                <a:rect l="l" t="t" r="r" b="b"/>
                <a:pathLst>
                  <a:path w="823841" h="467060">
                    <a:moveTo>
                      <a:pt x="274762" y="19070"/>
                    </a:moveTo>
                    <a:cubicBezTo>
                      <a:pt x="316862" y="7556"/>
                      <a:pt x="365015" y="0"/>
                      <a:pt x="412142" y="0"/>
                    </a:cubicBezTo>
                    <a:cubicBezTo>
                      <a:pt x="459271" y="0"/>
                      <a:pt x="504620" y="6476"/>
                      <a:pt x="546411" y="17990"/>
                    </a:cubicBezTo>
                    <a:cubicBezTo>
                      <a:pt x="547301" y="18350"/>
                      <a:pt x="548190" y="18350"/>
                      <a:pt x="549079" y="18710"/>
                    </a:cubicBezTo>
                    <a:cubicBezTo>
                      <a:pt x="706022" y="64765"/>
                      <a:pt x="821618" y="186379"/>
                      <a:pt x="823841" y="320822"/>
                    </a:cubicBezTo>
                    <a:lnTo>
                      <a:pt x="823841" y="467060"/>
                    </a:lnTo>
                    <a:lnTo>
                      <a:pt x="0" y="467060"/>
                    </a:lnTo>
                    <a:lnTo>
                      <a:pt x="0" y="320931"/>
                    </a:lnTo>
                    <a:cubicBezTo>
                      <a:pt x="2223" y="185660"/>
                      <a:pt x="116040" y="64045"/>
                      <a:pt x="274762" y="19070"/>
                    </a:cubicBezTo>
                    <a:close/>
                  </a:path>
                </a:pathLst>
              </a:custGeom>
              <a:solidFill>
                <a:srgbClr val="000000">
                  <a:alpha val="0"/>
                </a:srgbClr>
              </a:solidFill>
              <a:ln w="95250" cap="sq">
                <a:solidFill>
                  <a:srgbClr val="FFFFFF"/>
                </a:solidFill>
                <a:prstDash val="solid"/>
                <a:miter/>
              </a:ln>
            </p:spPr>
          </p:sp>
          <p:sp>
            <p:nvSpPr>
              <p:cNvPr id="28" name="TextBox 28"/>
              <p:cNvSpPr txBox="1"/>
              <p:nvPr/>
            </p:nvSpPr>
            <p:spPr>
              <a:xfrm>
                <a:off x="0" y="69850"/>
                <a:ext cx="823841" cy="397210"/>
              </a:xfrm>
              <a:prstGeom prst="rect">
                <a:avLst/>
              </a:prstGeom>
            </p:spPr>
            <p:txBody>
              <a:bodyPr lIns="40598" tIns="40598" rIns="40598" bIns="40598" rtlCol="0" anchor="ctr"/>
              <a:lstStyle/>
              <a:p>
                <a:pPr algn="ctr">
                  <a:lnSpc>
                    <a:spcPts val="3311"/>
                  </a:lnSpc>
                </a:pPr>
                <a:endParaRPr/>
              </a:p>
            </p:txBody>
          </p:sp>
        </p:grpSp>
        <p:grpSp>
          <p:nvGrpSpPr>
            <p:cNvPr id="29" name="Group 29"/>
            <p:cNvGrpSpPr/>
            <p:nvPr/>
          </p:nvGrpSpPr>
          <p:grpSpPr>
            <a:xfrm>
              <a:off x="249176" y="0"/>
              <a:ext cx="487394" cy="4873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FFFF"/>
                </a:solidFill>
                <a:prstDash val="solid"/>
                <a:miter/>
              </a:ln>
            </p:spPr>
          </p:sp>
          <p:sp>
            <p:nvSpPr>
              <p:cNvPr id="31" name="TextBox 31"/>
              <p:cNvSpPr txBox="1"/>
              <p:nvPr/>
            </p:nvSpPr>
            <p:spPr>
              <a:xfrm>
                <a:off x="76200" y="19050"/>
                <a:ext cx="660400" cy="717550"/>
              </a:xfrm>
              <a:prstGeom prst="rect">
                <a:avLst/>
              </a:prstGeom>
            </p:spPr>
            <p:txBody>
              <a:bodyPr lIns="40598" tIns="40598" rIns="40598" bIns="40598" rtlCol="0" anchor="ctr"/>
              <a:lstStyle/>
              <a:p>
                <a:pPr algn="ctr">
                  <a:lnSpc>
                    <a:spcPts val="3311"/>
                  </a:lnSpc>
                </a:pPr>
                <a:endParaRPr/>
              </a:p>
            </p:txBody>
          </p:sp>
        </p:grpSp>
      </p:grpSp>
      <p:sp>
        <p:nvSpPr>
          <p:cNvPr id="32" name="TextBox 32"/>
          <p:cNvSpPr txBox="1"/>
          <p:nvPr/>
        </p:nvSpPr>
        <p:spPr>
          <a:xfrm>
            <a:off x="1897193" y="7992023"/>
            <a:ext cx="3353544" cy="671857"/>
          </a:xfrm>
          <a:prstGeom prst="rect">
            <a:avLst/>
          </a:prstGeom>
        </p:spPr>
        <p:txBody>
          <a:bodyPr lIns="0" tIns="0" rIns="0" bIns="0" rtlCol="0" anchor="t">
            <a:spAutoFit/>
          </a:bodyPr>
          <a:lstStyle/>
          <a:p>
            <a:pPr algn="ctr">
              <a:lnSpc>
                <a:spcPts val="5441"/>
              </a:lnSpc>
              <a:spcBef>
                <a:spcPct val="0"/>
              </a:spcBef>
            </a:pPr>
            <a:r>
              <a:rPr lang="en-US" sz="3943">
                <a:solidFill>
                  <a:srgbClr val="FF914D"/>
                </a:solidFill>
                <a:latin typeface="Roboto Bold"/>
              </a:rPr>
              <a:t>Product Owner</a:t>
            </a:r>
          </a:p>
        </p:txBody>
      </p:sp>
      <p:sp>
        <p:nvSpPr>
          <p:cNvPr id="33" name="TextBox 33"/>
          <p:cNvSpPr txBox="1"/>
          <p:nvPr/>
        </p:nvSpPr>
        <p:spPr>
          <a:xfrm>
            <a:off x="7555483" y="7992023"/>
            <a:ext cx="3177034" cy="671857"/>
          </a:xfrm>
          <a:prstGeom prst="rect">
            <a:avLst/>
          </a:prstGeom>
        </p:spPr>
        <p:txBody>
          <a:bodyPr lIns="0" tIns="0" rIns="0" bIns="0" rtlCol="0" anchor="t">
            <a:spAutoFit/>
          </a:bodyPr>
          <a:lstStyle/>
          <a:p>
            <a:pPr algn="ctr">
              <a:lnSpc>
                <a:spcPts val="5441"/>
              </a:lnSpc>
              <a:spcBef>
                <a:spcPct val="0"/>
              </a:spcBef>
            </a:pPr>
            <a:r>
              <a:rPr lang="en-US" sz="3943">
                <a:solidFill>
                  <a:srgbClr val="FF914D"/>
                </a:solidFill>
                <a:latin typeface="Roboto Bold"/>
              </a:rPr>
              <a:t>Scrum Master</a:t>
            </a:r>
          </a:p>
        </p:txBody>
      </p:sp>
      <p:sp>
        <p:nvSpPr>
          <p:cNvPr id="34" name="TextBox 34"/>
          <p:cNvSpPr txBox="1"/>
          <p:nvPr/>
        </p:nvSpPr>
        <p:spPr>
          <a:xfrm>
            <a:off x="12437914" y="7992023"/>
            <a:ext cx="4378523" cy="671857"/>
          </a:xfrm>
          <a:prstGeom prst="rect">
            <a:avLst/>
          </a:prstGeom>
        </p:spPr>
        <p:txBody>
          <a:bodyPr lIns="0" tIns="0" rIns="0" bIns="0" rtlCol="0" anchor="t">
            <a:spAutoFit/>
          </a:bodyPr>
          <a:lstStyle/>
          <a:p>
            <a:pPr algn="ctr">
              <a:lnSpc>
                <a:spcPts val="5441"/>
              </a:lnSpc>
              <a:spcBef>
                <a:spcPct val="0"/>
              </a:spcBef>
            </a:pPr>
            <a:r>
              <a:rPr lang="en-US" sz="3943">
                <a:solidFill>
                  <a:srgbClr val="FF914D"/>
                </a:solidFill>
                <a:latin typeface="Roboto Bold"/>
              </a:rPr>
              <a:t>Development Team</a:t>
            </a:r>
          </a:p>
        </p:txBody>
      </p:sp>
      <p:sp>
        <p:nvSpPr>
          <p:cNvPr id="35" name="TextBox 35"/>
          <p:cNvSpPr txBox="1"/>
          <p:nvPr/>
        </p:nvSpPr>
        <p:spPr>
          <a:xfrm>
            <a:off x="1735125" y="8616255"/>
            <a:ext cx="3677679" cy="1113269"/>
          </a:xfrm>
          <a:prstGeom prst="rect">
            <a:avLst/>
          </a:prstGeom>
        </p:spPr>
        <p:txBody>
          <a:bodyPr lIns="0" tIns="0" rIns="0" bIns="0" rtlCol="0" anchor="t">
            <a:spAutoFit/>
          </a:bodyPr>
          <a:lstStyle/>
          <a:p>
            <a:pPr algn="just">
              <a:lnSpc>
                <a:spcPts val="2944"/>
              </a:lnSpc>
              <a:spcBef>
                <a:spcPct val="0"/>
              </a:spcBef>
            </a:pPr>
            <a:r>
              <a:rPr lang="en-US" sz="2133">
                <a:solidFill>
                  <a:srgbClr val="FFFFFF"/>
                </a:solidFill>
                <a:latin typeface="Roboto"/>
              </a:rPr>
              <a:t>Chịu trách nhiệm về sản phẩm và đảm bảo rằng nhóm đang làm việc theo đúng ưu tiên.</a:t>
            </a:r>
          </a:p>
        </p:txBody>
      </p:sp>
      <p:sp>
        <p:nvSpPr>
          <p:cNvPr id="36" name="TextBox 36"/>
          <p:cNvSpPr txBox="1"/>
          <p:nvPr/>
        </p:nvSpPr>
        <p:spPr>
          <a:xfrm>
            <a:off x="6941413" y="8616255"/>
            <a:ext cx="4508276" cy="741794"/>
          </a:xfrm>
          <a:prstGeom prst="rect">
            <a:avLst/>
          </a:prstGeom>
        </p:spPr>
        <p:txBody>
          <a:bodyPr lIns="0" tIns="0" rIns="0" bIns="0" rtlCol="0" anchor="t">
            <a:spAutoFit/>
          </a:bodyPr>
          <a:lstStyle/>
          <a:p>
            <a:pPr algn="just">
              <a:lnSpc>
                <a:spcPts val="2944"/>
              </a:lnSpc>
              <a:spcBef>
                <a:spcPct val="0"/>
              </a:spcBef>
            </a:pPr>
            <a:r>
              <a:rPr lang="en-US" sz="2133">
                <a:solidFill>
                  <a:srgbClr val="FFFFFF"/>
                </a:solidFill>
                <a:latin typeface="Roboto"/>
              </a:rPr>
              <a:t>Đảm bảo quá trình Scrum được tuân thủ và giúp nhóm loại bỏ các trở ngại.</a:t>
            </a:r>
          </a:p>
        </p:txBody>
      </p:sp>
      <p:sp>
        <p:nvSpPr>
          <p:cNvPr id="37" name="TextBox 37"/>
          <p:cNvSpPr txBox="1"/>
          <p:nvPr/>
        </p:nvSpPr>
        <p:spPr>
          <a:xfrm>
            <a:off x="12582737" y="8616255"/>
            <a:ext cx="4088877" cy="741794"/>
          </a:xfrm>
          <a:prstGeom prst="rect">
            <a:avLst/>
          </a:prstGeom>
        </p:spPr>
        <p:txBody>
          <a:bodyPr lIns="0" tIns="0" rIns="0" bIns="0" rtlCol="0" anchor="t">
            <a:spAutoFit/>
          </a:bodyPr>
          <a:lstStyle/>
          <a:p>
            <a:pPr algn="just">
              <a:lnSpc>
                <a:spcPts val="2944"/>
              </a:lnSpc>
              <a:spcBef>
                <a:spcPct val="0"/>
              </a:spcBef>
            </a:pPr>
            <a:r>
              <a:rPr lang="en-US" sz="2133">
                <a:solidFill>
                  <a:srgbClr val="FFFFFF"/>
                </a:solidFill>
                <a:latin typeface="Roboto"/>
              </a:rPr>
              <a:t>Nhóm phát triển chịu trách nhiệm xây dựng và cung cấp sản phẩm.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0" y="63926"/>
            <a:ext cx="5166489" cy="1624256"/>
          </a:xfrm>
          <a:custGeom>
            <a:avLst/>
            <a:gdLst/>
            <a:ahLst/>
            <a:cxnLst/>
            <a:rect l="l" t="t" r="r" b="b"/>
            <a:pathLst>
              <a:path w="5166489" h="1624256">
                <a:moveTo>
                  <a:pt x="0" y="0"/>
                </a:moveTo>
                <a:lnTo>
                  <a:pt x="5166489" y="0"/>
                </a:lnTo>
                <a:lnTo>
                  <a:pt x="5166489" y="1624256"/>
                </a:lnTo>
                <a:lnTo>
                  <a:pt x="0" y="1624256"/>
                </a:lnTo>
                <a:lnTo>
                  <a:pt x="0" y="0"/>
                </a:lnTo>
                <a:close/>
              </a:path>
            </a:pathLst>
          </a:custGeom>
          <a:blipFill>
            <a:blip r:embed="rId2"/>
            <a:stretch>
              <a:fillRect l="-21907" t="-63709" r="-14286" b="-63725"/>
            </a:stretch>
          </a:blipFill>
        </p:spPr>
      </p:sp>
      <p:grpSp>
        <p:nvGrpSpPr>
          <p:cNvPr id="3" name="Group 3"/>
          <p:cNvGrpSpPr/>
          <p:nvPr/>
        </p:nvGrpSpPr>
        <p:grpSpPr>
          <a:xfrm>
            <a:off x="7795881" y="0"/>
            <a:ext cx="10492119" cy="2573635"/>
            <a:chOff x="0" y="0"/>
            <a:chExt cx="2884059" cy="707437"/>
          </a:xfrm>
        </p:grpSpPr>
        <p:sp>
          <p:nvSpPr>
            <p:cNvPr id="4" name="Freeform 4"/>
            <p:cNvSpPr/>
            <p:nvPr/>
          </p:nvSpPr>
          <p:spPr>
            <a:xfrm>
              <a:off x="0" y="0"/>
              <a:ext cx="2884059" cy="707437"/>
            </a:xfrm>
            <a:custGeom>
              <a:avLst/>
              <a:gdLst/>
              <a:ahLst/>
              <a:cxnLst/>
              <a:rect l="l" t="t" r="r" b="b"/>
              <a:pathLst>
                <a:path w="2884059" h="707437">
                  <a:moveTo>
                    <a:pt x="0" y="0"/>
                  </a:moveTo>
                  <a:lnTo>
                    <a:pt x="2884059" y="0"/>
                  </a:lnTo>
                  <a:lnTo>
                    <a:pt x="2884059" y="707437"/>
                  </a:lnTo>
                  <a:lnTo>
                    <a:pt x="0" y="707437"/>
                  </a:lnTo>
                  <a:close/>
                </a:path>
              </a:pathLst>
            </a:custGeom>
            <a:solidFill>
              <a:srgbClr val="FFFFFF"/>
            </a:solidFill>
          </p:spPr>
        </p:sp>
        <p:sp>
          <p:nvSpPr>
            <p:cNvPr id="5" name="TextBox 5"/>
            <p:cNvSpPr txBox="1"/>
            <p:nvPr/>
          </p:nvSpPr>
          <p:spPr>
            <a:xfrm>
              <a:off x="0" y="-47625"/>
              <a:ext cx="2884059" cy="755062"/>
            </a:xfrm>
            <a:prstGeom prst="rect">
              <a:avLst/>
            </a:prstGeom>
          </p:spPr>
          <p:txBody>
            <a:bodyPr lIns="48674" tIns="48674" rIns="48674" bIns="48674" rtlCol="0" anchor="ctr"/>
            <a:lstStyle/>
            <a:p>
              <a:pPr algn="ctr">
                <a:lnSpc>
                  <a:spcPts val="2940"/>
                </a:lnSpc>
              </a:pPr>
              <a:endParaRPr/>
            </a:p>
          </p:txBody>
        </p:sp>
      </p:grpSp>
      <p:grpSp>
        <p:nvGrpSpPr>
          <p:cNvPr id="6" name="Group 6"/>
          <p:cNvGrpSpPr/>
          <p:nvPr/>
        </p:nvGrpSpPr>
        <p:grpSpPr>
          <a:xfrm>
            <a:off x="7795881" y="3744267"/>
            <a:ext cx="10492119" cy="2686050"/>
            <a:chOff x="0" y="0"/>
            <a:chExt cx="2763356" cy="707437"/>
          </a:xfrm>
        </p:grpSpPr>
        <p:sp>
          <p:nvSpPr>
            <p:cNvPr id="7" name="Freeform 7"/>
            <p:cNvSpPr/>
            <p:nvPr/>
          </p:nvSpPr>
          <p:spPr>
            <a:xfrm>
              <a:off x="0" y="0"/>
              <a:ext cx="2763357" cy="707437"/>
            </a:xfrm>
            <a:custGeom>
              <a:avLst/>
              <a:gdLst/>
              <a:ahLst/>
              <a:cxnLst/>
              <a:rect l="l" t="t" r="r" b="b"/>
              <a:pathLst>
                <a:path w="2763357" h="707437">
                  <a:moveTo>
                    <a:pt x="0" y="0"/>
                  </a:moveTo>
                  <a:lnTo>
                    <a:pt x="2763357" y="0"/>
                  </a:lnTo>
                  <a:lnTo>
                    <a:pt x="2763357" y="707437"/>
                  </a:lnTo>
                  <a:lnTo>
                    <a:pt x="0" y="707437"/>
                  </a:lnTo>
                  <a:close/>
                </a:path>
              </a:pathLst>
            </a:custGeom>
            <a:solidFill>
              <a:srgbClr val="FFFFFF"/>
            </a:solidFill>
          </p:spPr>
        </p:sp>
        <p:sp>
          <p:nvSpPr>
            <p:cNvPr id="8" name="TextBox 8"/>
            <p:cNvSpPr txBox="1"/>
            <p:nvPr/>
          </p:nvSpPr>
          <p:spPr>
            <a:xfrm>
              <a:off x="0" y="-47625"/>
              <a:ext cx="2763356" cy="755062"/>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7795881" y="7600950"/>
            <a:ext cx="10492119" cy="2686050"/>
            <a:chOff x="0" y="0"/>
            <a:chExt cx="2763356" cy="707437"/>
          </a:xfrm>
        </p:grpSpPr>
        <p:sp>
          <p:nvSpPr>
            <p:cNvPr id="10" name="Freeform 10"/>
            <p:cNvSpPr/>
            <p:nvPr/>
          </p:nvSpPr>
          <p:spPr>
            <a:xfrm>
              <a:off x="0" y="0"/>
              <a:ext cx="2763357" cy="707437"/>
            </a:xfrm>
            <a:custGeom>
              <a:avLst/>
              <a:gdLst/>
              <a:ahLst/>
              <a:cxnLst/>
              <a:rect l="l" t="t" r="r" b="b"/>
              <a:pathLst>
                <a:path w="2763357" h="707437">
                  <a:moveTo>
                    <a:pt x="0" y="0"/>
                  </a:moveTo>
                  <a:lnTo>
                    <a:pt x="2763357" y="0"/>
                  </a:lnTo>
                  <a:lnTo>
                    <a:pt x="2763357" y="707437"/>
                  </a:lnTo>
                  <a:lnTo>
                    <a:pt x="0" y="707437"/>
                  </a:lnTo>
                  <a:close/>
                </a:path>
              </a:pathLst>
            </a:custGeom>
            <a:solidFill>
              <a:srgbClr val="FFFFFF"/>
            </a:solidFill>
          </p:spPr>
        </p:sp>
        <p:sp>
          <p:nvSpPr>
            <p:cNvPr id="11" name="TextBox 11"/>
            <p:cNvSpPr txBox="1"/>
            <p:nvPr/>
          </p:nvSpPr>
          <p:spPr>
            <a:xfrm>
              <a:off x="0" y="-47625"/>
              <a:ext cx="2763356" cy="755062"/>
            </a:xfrm>
            <a:prstGeom prst="rect">
              <a:avLst/>
            </a:prstGeom>
          </p:spPr>
          <p:txBody>
            <a:bodyPr lIns="50800" tIns="50800" rIns="50800" bIns="50800" rtlCol="0" anchor="ctr"/>
            <a:lstStyle/>
            <a:p>
              <a:pPr algn="ctr">
                <a:lnSpc>
                  <a:spcPts val="2940"/>
                </a:lnSpc>
              </a:pPr>
              <a:endParaRPr/>
            </a:p>
          </p:txBody>
        </p:sp>
      </p:grpSp>
      <p:sp>
        <p:nvSpPr>
          <p:cNvPr id="12" name="Freeform 12"/>
          <p:cNvSpPr/>
          <p:nvPr/>
        </p:nvSpPr>
        <p:spPr>
          <a:xfrm>
            <a:off x="16447232" y="292669"/>
            <a:ext cx="827281" cy="913233"/>
          </a:xfrm>
          <a:custGeom>
            <a:avLst/>
            <a:gdLst/>
            <a:ahLst/>
            <a:cxnLst/>
            <a:rect l="l" t="t" r="r" b="b"/>
            <a:pathLst>
              <a:path w="827281" h="913233">
                <a:moveTo>
                  <a:pt x="0" y="0"/>
                </a:moveTo>
                <a:lnTo>
                  <a:pt x="827281" y="0"/>
                </a:lnTo>
                <a:lnTo>
                  <a:pt x="827281" y="913233"/>
                </a:lnTo>
                <a:lnTo>
                  <a:pt x="0" y="913233"/>
                </a:lnTo>
                <a:lnTo>
                  <a:pt x="0" y="0"/>
                </a:lnTo>
                <a:close/>
              </a:path>
            </a:pathLst>
          </a:custGeom>
          <a:blipFill>
            <a:blip r:embed="rId3"/>
            <a:stretch>
              <a:fillRect/>
            </a:stretch>
          </a:blipFill>
        </p:spPr>
      </p:sp>
      <p:sp>
        <p:nvSpPr>
          <p:cNvPr id="13" name="Freeform 13"/>
          <p:cNvSpPr/>
          <p:nvPr/>
        </p:nvSpPr>
        <p:spPr>
          <a:xfrm>
            <a:off x="14132476" y="343222"/>
            <a:ext cx="782471" cy="737110"/>
          </a:xfrm>
          <a:custGeom>
            <a:avLst/>
            <a:gdLst/>
            <a:ahLst/>
            <a:cxnLst/>
            <a:rect l="l" t="t" r="r" b="b"/>
            <a:pathLst>
              <a:path w="782471" h="737110">
                <a:moveTo>
                  <a:pt x="0" y="0"/>
                </a:moveTo>
                <a:lnTo>
                  <a:pt x="782472" y="0"/>
                </a:lnTo>
                <a:lnTo>
                  <a:pt x="782472" y="737111"/>
                </a:lnTo>
                <a:lnTo>
                  <a:pt x="0" y="737111"/>
                </a:lnTo>
                <a:lnTo>
                  <a:pt x="0" y="0"/>
                </a:lnTo>
                <a:close/>
              </a:path>
            </a:pathLst>
          </a:custGeom>
          <a:blipFill>
            <a:blip r:embed="rId4"/>
            <a:stretch>
              <a:fillRect/>
            </a:stretch>
          </a:blipFill>
        </p:spPr>
      </p:sp>
      <p:sp>
        <p:nvSpPr>
          <p:cNvPr id="14" name="Freeform 14"/>
          <p:cNvSpPr/>
          <p:nvPr/>
        </p:nvSpPr>
        <p:spPr>
          <a:xfrm>
            <a:off x="15429963" y="1570735"/>
            <a:ext cx="710231" cy="710231"/>
          </a:xfrm>
          <a:custGeom>
            <a:avLst/>
            <a:gdLst/>
            <a:ahLst/>
            <a:cxnLst/>
            <a:rect l="l" t="t" r="r" b="b"/>
            <a:pathLst>
              <a:path w="710231" h="710231">
                <a:moveTo>
                  <a:pt x="0" y="0"/>
                </a:moveTo>
                <a:lnTo>
                  <a:pt x="710231" y="0"/>
                </a:lnTo>
                <a:lnTo>
                  <a:pt x="710231" y="710231"/>
                </a:lnTo>
                <a:lnTo>
                  <a:pt x="0" y="710231"/>
                </a:lnTo>
                <a:lnTo>
                  <a:pt x="0" y="0"/>
                </a:lnTo>
                <a:close/>
              </a:path>
            </a:pathLst>
          </a:custGeom>
          <a:blipFill>
            <a:blip r:embed="rId5"/>
            <a:stretch>
              <a:fillRect/>
            </a:stretch>
          </a:blipFill>
        </p:spPr>
      </p:sp>
      <p:sp>
        <p:nvSpPr>
          <p:cNvPr id="15" name="Freeform 15"/>
          <p:cNvSpPr/>
          <p:nvPr/>
        </p:nvSpPr>
        <p:spPr>
          <a:xfrm>
            <a:off x="13102276" y="4071471"/>
            <a:ext cx="5185724" cy="2031643"/>
          </a:xfrm>
          <a:custGeom>
            <a:avLst/>
            <a:gdLst/>
            <a:ahLst/>
            <a:cxnLst/>
            <a:rect l="l" t="t" r="r" b="b"/>
            <a:pathLst>
              <a:path w="5185724" h="2031643">
                <a:moveTo>
                  <a:pt x="0" y="0"/>
                </a:moveTo>
                <a:lnTo>
                  <a:pt x="5185724" y="0"/>
                </a:lnTo>
                <a:lnTo>
                  <a:pt x="5185724" y="2031643"/>
                </a:lnTo>
                <a:lnTo>
                  <a:pt x="0" y="2031643"/>
                </a:lnTo>
                <a:lnTo>
                  <a:pt x="0" y="0"/>
                </a:lnTo>
                <a:close/>
              </a:path>
            </a:pathLst>
          </a:custGeom>
          <a:blipFill>
            <a:blip r:embed="rId6"/>
            <a:stretch>
              <a:fillRect/>
            </a:stretch>
          </a:blipFill>
        </p:spPr>
      </p:sp>
      <p:sp>
        <p:nvSpPr>
          <p:cNvPr id="16" name="Freeform 16"/>
          <p:cNvSpPr/>
          <p:nvPr/>
        </p:nvSpPr>
        <p:spPr>
          <a:xfrm>
            <a:off x="13970185" y="7638078"/>
            <a:ext cx="3940713" cy="2380000"/>
          </a:xfrm>
          <a:custGeom>
            <a:avLst/>
            <a:gdLst/>
            <a:ahLst/>
            <a:cxnLst/>
            <a:rect l="l" t="t" r="r" b="b"/>
            <a:pathLst>
              <a:path w="3940713" h="2380000">
                <a:moveTo>
                  <a:pt x="0" y="0"/>
                </a:moveTo>
                <a:lnTo>
                  <a:pt x="3940713" y="0"/>
                </a:lnTo>
                <a:lnTo>
                  <a:pt x="3940713" y="2379999"/>
                </a:lnTo>
                <a:lnTo>
                  <a:pt x="0" y="2379999"/>
                </a:lnTo>
                <a:lnTo>
                  <a:pt x="0" y="0"/>
                </a:lnTo>
                <a:close/>
              </a:path>
            </a:pathLst>
          </a:custGeom>
          <a:blipFill>
            <a:blip r:embed="rId7"/>
            <a:stretch>
              <a:fillRect/>
            </a:stretch>
          </a:blipFill>
        </p:spPr>
      </p:sp>
      <p:sp>
        <p:nvSpPr>
          <p:cNvPr id="17" name="TextBox 17"/>
          <p:cNvSpPr txBox="1"/>
          <p:nvPr/>
        </p:nvSpPr>
        <p:spPr>
          <a:xfrm>
            <a:off x="1028700" y="2366879"/>
            <a:ext cx="5166489" cy="6891421"/>
          </a:xfrm>
          <a:prstGeom prst="rect">
            <a:avLst/>
          </a:prstGeom>
        </p:spPr>
        <p:txBody>
          <a:bodyPr lIns="0" tIns="0" rIns="0" bIns="0" rtlCol="0" anchor="t">
            <a:spAutoFit/>
          </a:bodyPr>
          <a:lstStyle/>
          <a:p>
            <a:pPr algn="just">
              <a:lnSpc>
                <a:spcPts val="4982"/>
              </a:lnSpc>
              <a:spcBef>
                <a:spcPct val="0"/>
              </a:spcBef>
            </a:pPr>
            <a:r>
              <a:rPr lang="en-US" sz="3559">
                <a:solidFill>
                  <a:srgbClr val="FFFFFF"/>
                </a:solidFill>
                <a:latin typeface="Roboto"/>
              </a:rPr>
              <a:t>là một công cụ quản lý dự án và theo dõi vấn đề phổ biến do Atlassian phát triển. Được thiết kế chủ yếu để hỗ trợ các phương pháp Agile như Scrum và Kanban, Jira cung cấp một nền tảng mạnh mẽ để theo dõi tiến độ, quản lý backlog, và lập kế hoạch sprint.</a:t>
            </a:r>
          </a:p>
        </p:txBody>
      </p:sp>
      <p:sp>
        <p:nvSpPr>
          <p:cNvPr id="18" name="TextBox 18"/>
          <p:cNvSpPr txBox="1"/>
          <p:nvPr/>
        </p:nvSpPr>
        <p:spPr>
          <a:xfrm>
            <a:off x="7998309" y="538937"/>
            <a:ext cx="5825315" cy="1575987"/>
          </a:xfrm>
          <a:prstGeom prst="rect">
            <a:avLst/>
          </a:prstGeom>
        </p:spPr>
        <p:txBody>
          <a:bodyPr lIns="0" tIns="0" rIns="0" bIns="0" rtlCol="0" anchor="t">
            <a:spAutoFit/>
          </a:bodyPr>
          <a:lstStyle/>
          <a:p>
            <a:pPr algn="just">
              <a:lnSpc>
                <a:spcPts val="3487"/>
              </a:lnSpc>
              <a:spcBef>
                <a:spcPct val="0"/>
              </a:spcBef>
            </a:pPr>
            <a:r>
              <a:rPr lang="en-US" sz="2491">
                <a:solidFill>
                  <a:srgbClr val="FF8001"/>
                </a:solidFill>
                <a:latin typeface="Roboto Bold"/>
              </a:rPr>
              <a:t>Quản lý backlog </a:t>
            </a:r>
          </a:p>
          <a:p>
            <a:pPr algn="just">
              <a:lnSpc>
                <a:spcPts val="3085"/>
              </a:lnSpc>
              <a:spcBef>
                <a:spcPct val="0"/>
              </a:spcBef>
            </a:pPr>
            <a:r>
              <a:rPr lang="en-US" sz="2203">
                <a:solidFill>
                  <a:srgbClr val="000000"/>
                </a:solidFill>
                <a:latin typeface="Roboto"/>
              </a:rPr>
              <a:t>Jira cho phép quản lý danh sách backlog một cách dễ dàng, giúp sắp xếp và ưu tiên các nhiệm vụ theo yêu cầu.</a:t>
            </a:r>
          </a:p>
        </p:txBody>
      </p:sp>
      <p:sp>
        <p:nvSpPr>
          <p:cNvPr id="19" name="TextBox 19"/>
          <p:cNvSpPr txBox="1"/>
          <p:nvPr/>
        </p:nvSpPr>
        <p:spPr>
          <a:xfrm>
            <a:off x="8125551" y="4120995"/>
            <a:ext cx="4672622" cy="2052320"/>
          </a:xfrm>
          <a:prstGeom prst="rect">
            <a:avLst/>
          </a:prstGeom>
        </p:spPr>
        <p:txBody>
          <a:bodyPr lIns="0" tIns="0" rIns="0" bIns="0" rtlCol="0" anchor="t">
            <a:spAutoFit/>
          </a:bodyPr>
          <a:lstStyle/>
          <a:p>
            <a:pPr algn="just">
              <a:lnSpc>
                <a:spcPts val="3639"/>
              </a:lnSpc>
              <a:spcBef>
                <a:spcPct val="0"/>
              </a:spcBef>
            </a:pPr>
            <a:r>
              <a:rPr lang="en-US" sz="2599">
                <a:solidFill>
                  <a:srgbClr val="FF8001"/>
                </a:solidFill>
                <a:latin typeface="Roboto Bold"/>
              </a:rPr>
              <a:t>Theo dõi tiến độ và báo cáo</a:t>
            </a:r>
          </a:p>
          <a:p>
            <a:pPr algn="just">
              <a:lnSpc>
                <a:spcPts val="3219"/>
              </a:lnSpc>
              <a:spcBef>
                <a:spcPct val="0"/>
              </a:spcBef>
            </a:pPr>
            <a:r>
              <a:rPr lang="en-US" sz="2299">
                <a:solidFill>
                  <a:srgbClr val="000000"/>
                </a:solidFill>
                <a:latin typeface="Roboto"/>
              </a:rPr>
              <a:t>Jira cung cấp các công cụ để theo dõi tiến độ dự án, báo cáo thời gian và hiệu suất công việc của nhóm thông qua các biểu đồ và báo cáo.</a:t>
            </a:r>
          </a:p>
        </p:txBody>
      </p:sp>
      <p:sp>
        <p:nvSpPr>
          <p:cNvPr id="20" name="TextBox 20"/>
          <p:cNvSpPr txBox="1"/>
          <p:nvPr/>
        </p:nvSpPr>
        <p:spPr>
          <a:xfrm>
            <a:off x="7998309" y="7954317"/>
            <a:ext cx="5673896" cy="1754505"/>
          </a:xfrm>
          <a:prstGeom prst="rect">
            <a:avLst/>
          </a:prstGeom>
        </p:spPr>
        <p:txBody>
          <a:bodyPr lIns="0" tIns="0" rIns="0" bIns="0" rtlCol="0" anchor="t">
            <a:spAutoFit/>
          </a:bodyPr>
          <a:lstStyle/>
          <a:p>
            <a:pPr algn="just">
              <a:lnSpc>
                <a:spcPts val="3899"/>
              </a:lnSpc>
            </a:pPr>
            <a:r>
              <a:rPr lang="en-US" sz="2599">
                <a:solidFill>
                  <a:srgbClr val="FF8001"/>
                </a:solidFill>
                <a:latin typeface="Roboto Bold"/>
              </a:rPr>
              <a:t>Quản lý sprint</a:t>
            </a:r>
          </a:p>
          <a:p>
            <a:pPr algn="just">
              <a:lnSpc>
                <a:spcPts val="3449"/>
              </a:lnSpc>
            </a:pPr>
            <a:r>
              <a:rPr lang="en-US" sz="2299">
                <a:solidFill>
                  <a:srgbClr val="000000"/>
                </a:solidFill>
                <a:latin typeface="Roboto"/>
              </a:rPr>
              <a:t>Jira hỗ trợ việc lập kế hoạch và theo dõi các sprint, giúp đội nhóm quản lý công việc hiệu quả và đạt được mục tiêu của từng sprint.</a:t>
            </a:r>
          </a:p>
        </p:txBody>
      </p:sp>
      <p:sp>
        <p:nvSpPr>
          <p:cNvPr id="21" name="TextBox 21"/>
          <p:cNvSpPr txBox="1"/>
          <p:nvPr/>
        </p:nvSpPr>
        <p:spPr>
          <a:xfrm>
            <a:off x="14914948" y="449521"/>
            <a:ext cx="795001" cy="457839"/>
          </a:xfrm>
          <a:prstGeom prst="rect">
            <a:avLst/>
          </a:prstGeom>
        </p:spPr>
        <p:txBody>
          <a:bodyPr lIns="0" tIns="0" rIns="0" bIns="0" rtlCol="0" anchor="t">
            <a:spAutoFit/>
          </a:bodyPr>
          <a:lstStyle/>
          <a:p>
            <a:pPr algn="ctr">
              <a:lnSpc>
                <a:spcPts val="3614"/>
              </a:lnSpc>
              <a:spcBef>
                <a:spcPct val="0"/>
              </a:spcBef>
            </a:pPr>
            <a:r>
              <a:rPr lang="en-US" sz="2582">
                <a:solidFill>
                  <a:srgbClr val="148B36"/>
                </a:solidFill>
                <a:latin typeface="Roboto Bold"/>
              </a:rPr>
              <a:t>Story</a:t>
            </a:r>
          </a:p>
        </p:txBody>
      </p:sp>
      <p:sp>
        <p:nvSpPr>
          <p:cNvPr id="22" name="TextBox 22"/>
          <p:cNvSpPr txBox="1"/>
          <p:nvPr/>
        </p:nvSpPr>
        <p:spPr>
          <a:xfrm>
            <a:off x="16165761" y="1678868"/>
            <a:ext cx="562943" cy="436815"/>
          </a:xfrm>
          <a:prstGeom prst="rect">
            <a:avLst/>
          </a:prstGeom>
        </p:spPr>
        <p:txBody>
          <a:bodyPr lIns="0" tIns="0" rIns="0" bIns="0" rtlCol="0" anchor="t">
            <a:spAutoFit/>
          </a:bodyPr>
          <a:lstStyle/>
          <a:p>
            <a:pPr algn="ctr">
              <a:lnSpc>
                <a:spcPts val="3508"/>
              </a:lnSpc>
              <a:spcBef>
                <a:spcPct val="0"/>
              </a:spcBef>
            </a:pPr>
            <a:r>
              <a:rPr lang="en-US" sz="2506">
                <a:solidFill>
                  <a:srgbClr val="FF3131"/>
                </a:solidFill>
                <a:latin typeface="Roboto Bold"/>
              </a:rPr>
              <a:t>Bug</a:t>
            </a:r>
          </a:p>
        </p:txBody>
      </p:sp>
      <p:sp>
        <p:nvSpPr>
          <p:cNvPr id="23" name="TextBox 23"/>
          <p:cNvSpPr txBox="1"/>
          <p:nvPr/>
        </p:nvSpPr>
        <p:spPr>
          <a:xfrm>
            <a:off x="17274513" y="497528"/>
            <a:ext cx="752321" cy="436840"/>
          </a:xfrm>
          <a:prstGeom prst="rect">
            <a:avLst/>
          </a:prstGeom>
        </p:spPr>
        <p:txBody>
          <a:bodyPr lIns="0" tIns="0" rIns="0" bIns="0" rtlCol="0" anchor="t">
            <a:spAutoFit/>
          </a:bodyPr>
          <a:lstStyle/>
          <a:p>
            <a:pPr algn="ctr">
              <a:lnSpc>
                <a:spcPts val="3420"/>
              </a:lnSpc>
              <a:spcBef>
                <a:spcPct val="0"/>
              </a:spcBef>
            </a:pPr>
            <a:r>
              <a:rPr lang="en-US" sz="2443">
                <a:solidFill>
                  <a:srgbClr val="3A80C6"/>
                </a:solidFill>
                <a:latin typeface="Roboto Bold"/>
              </a:rPr>
              <a:t>Task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1591802" y="3263846"/>
            <a:ext cx="15248945" cy="3759307"/>
            <a:chOff x="0" y="0"/>
            <a:chExt cx="20331926" cy="5012409"/>
          </a:xfrm>
        </p:grpSpPr>
        <p:grpSp>
          <p:nvGrpSpPr>
            <p:cNvPr id="3" name="Group 3"/>
            <p:cNvGrpSpPr/>
            <p:nvPr/>
          </p:nvGrpSpPr>
          <p:grpSpPr>
            <a:xfrm>
              <a:off x="0" y="0"/>
              <a:ext cx="10511494" cy="2797426"/>
              <a:chOff x="0" y="0"/>
              <a:chExt cx="2388784" cy="635727"/>
            </a:xfrm>
          </p:grpSpPr>
          <p:sp>
            <p:nvSpPr>
              <p:cNvPr id="4" name="Freeform 4"/>
              <p:cNvSpPr/>
              <p:nvPr/>
            </p:nvSpPr>
            <p:spPr>
              <a:xfrm>
                <a:off x="0" y="0"/>
                <a:ext cx="2388784" cy="635727"/>
              </a:xfrm>
              <a:custGeom>
                <a:avLst/>
                <a:gdLst/>
                <a:ahLst/>
                <a:cxnLst/>
                <a:rect l="l" t="t" r="r" b="b"/>
                <a:pathLst>
                  <a:path w="2388784" h="635727">
                    <a:moveTo>
                      <a:pt x="0" y="0"/>
                    </a:moveTo>
                    <a:lnTo>
                      <a:pt x="2388784" y="0"/>
                    </a:lnTo>
                    <a:lnTo>
                      <a:pt x="2388784" y="635727"/>
                    </a:lnTo>
                    <a:lnTo>
                      <a:pt x="0" y="635727"/>
                    </a:lnTo>
                    <a:close/>
                  </a:path>
                </a:pathLst>
              </a:custGeom>
              <a:solidFill>
                <a:srgbClr val="FFFFFF"/>
              </a:solidFill>
            </p:spPr>
          </p:sp>
          <p:sp>
            <p:nvSpPr>
              <p:cNvPr id="5" name="TextBox 5"/>
              <p:cNvSpPr txBox="1"/>
              <p:nvPr/>
            </p:nvSpPr>
            <p:spPr>
              <a:xfrm>
                <a:off x="0" y="-47625"/>
                <a:ext cx="2388784" cy="683352"/>
              </a:xfrm>
              <a:prstGeom prst="rect">
                <a:avLst/>
              </a:prstGeom>
            </p:spPr>
            <p:txBody>
              <a:bodyPr lIns="44156" tIns="44156" rIns="44156" bIns="44156" rtlCol="0" anchor="ctr"/>
              <a:lstStyle/>
              <a:p>
                <a:pPr algn="ctr">
                  <a:lnSpc>
                    <a:spcPts val="2659"/>
                  </a:lnSpc>
                  <a:spcBef>
                    <a:spcPct val="0"/>
                  </a:spcBef>
                </a:pPr>
                <a:r>
                  <a:rPr lang="en-US" sz="1899" spc="-284">
                    <a:solidFill>
                      <a:srgbClr val="FFFFFF"/>
                    </a:solidFill>
                    <a:latin typeface="Roboto"/>
                  </a:rPr>
                  <a:t>dvcxvcxvcxbvfgghfgh</a:t>
                </a:r>
              </a:p>
            </p:txBody>
          </p:sp>
        </p:grpSp>
        <p:sp>
          <p:nvSpPr>
            <p:cNvPr id="6" name="TextBox 6"/>
            <p:cNvSpPr txBox="1"/>
            <p:nvPr/>
          </p:nvSpPr>
          <p:spPr>
            <a:xfrm>
              <a:off x="1323994" y="363367"/>
              <a:ext cx="9187501" cy="2434059"/>
            </a:xfrm>
            <a:prstGeom prst="rect">
              <a:avLst/>
            </a:prstGeom>
          </p:spPr>
          <p:txBody>
            <a:bodyPr lIns="0" tIns="0" rIns="0" bIns="0" rtlCol="0" anchor="t">
              <a:spAutoFit/>
            </a:bodyPr>
            <a:lstStyle/>
            <a:p>
              <a:pPr algn="ctr">
                <a:lnSpc>
                  <a:spcPts val="15307"/>
                </a:lnSpc>
                <a:spcBef>
                  <a:spcPct val="0"/>
                </a:spcBef>
              </a:pPr>
              <a:r>
                <a:rPr lang="en-US" sz="10934">
                  <a:solidFill>
                    <a:srgbClr val="FF8001"/>
                  </a:solidFill>
                  <a:latin typeface="Roboto Bold"/>
                </a:rPr>
                <a:t>KẾ HOẠCH</a:t>
              </a:r>
            </a:p>
          </p:txBody>
        </p:sp>
        <p:sp>
          <p:nvSpPr>
            <p:cNvPr id="7" name="TextBox 7"/>
            <p:cNvSpPr txBox="1"/>
            <p:nvPr/>
          </p:nvSpPr>
          <p:spPr>
            <a:xfrm>
              <a:off x="10704226" y="2578351"/>
              <a:ext cx="9627700" cy="2434059"/>
            </a:xfrm>
            <a:prstGeom prst="rect">
              <a:avLst/>
            </a:prstGeom>
          </p:spPr>
          <p:txBody>
            <a:bodyPr lIns="0" tIns="0" rIns="0" bIns="0" rtlCol="0" anchor="t">
              <a:spAutoFit/>
            </a:bodyPr>
            <a:lstStyle/>
            <a:p>
              <a:pPr algn="ctr">
                <a:lnSpc>
                  <a:spcPts val="15307"/>
                </a:lnSpc>
                <a:spcBef>
                  <a:spcPct val="0"/>
                </a:spcBef>
              </a:pPr>
              <a:r>
                <a:rPr lang="en-US" sz="10934" spc="-164">
                  <a:solidFill>
                    <a:srgbClr val="FFFFFF"/>
                  </a:solidFill>
                  <a:latin typeface="Roboto Bold"/>
                </a:rPr>
                <a:t>THỰC HIỆN</a:t>
              </a:r>
            </a:p>
          </p:txBody>
        </p:sp>
        <p:sp>
          <p:nvSpPr>
            <p:cNvPr id="8" name="TextBox 8"/>
            <p:cNvSpPr txBox="1"/>
            <p:nvPr/>
          </p:nvSpPr>
          <p:spPr>
            <a:xfrm>
              <a:off x="10704226" y="363367"/>
              <a:ext cx="2440307" cy="2434059"/>
            </a:xfrm>
            <a:prstGeom prst="rect">
              <a:avLst/>
            </a:prstGeom>
          </p:spPr>
          <p:txBody>
            <a:bodyPr lIns="0" tIns="0" rIns="0" bIns="0" rtlCol="0" anchor="t">
              <a:spAutoFit/>
            </a:bodyPr>
            <a:lstStyle/>
            <a:p>
              <a:pPr algn="ctr">
                <a:lnSpc>
                  <a:spcPts val="15307"/>
                </a:lnSpc>
                <a:spcBef>
                  <a:spcPct val="0"/>
                </a:spcBef>
              </a:pPr>
              <a:r>
                <a:rPr lang="en-US" sz="10934" spc="-164">
                  <a:solidFill>
                    <a:srgbClr val="FFFFFF"/>
                  </a:solidFill>
                  <a:latin typeface="Roboto Bold"/>
                </a:rPr>
                <a:t>VÀ</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6636658" cy="3086100"/>
            <a:chOff x="0" y="0"/>
            <a:chExt cx="8848878" cy="4114800"/>
          </a:xfrm>
        </p:grpSpPr>
        <p:grpSp>
          <p:nvGrpSpPr>
            <p:cNvPr id="3" name="Group 3"/>
            <p:cNvGrpSpPr/>
            <p:nvPr/>
          </p:nvGrpSpPr>
          <p:grpSpPr>
            <a:xfrm>
              <a:off x="0" y="0"/>
              <a:ext cx="8848878" cy="4114800"/>
              <a:chOff x="0" y="0"/>
              <a:chExt cx="1747926" cy="812800"/>
            </a:xfrm>
          </p:grpSpPr>
          <p:sp>
            <p:nvSpPr>
              <p:cNvPr id="4" name="Freeform 4"/>
              <p:cNvSpPr/>
              <p:nvPr/>
            </p:nvSpPr>
            <p:spPr>
              <a:xfrm>
                <a:off x="0" y="0"/>
                <a:ext cx="1747926" cy="812800"/>
              </a:xfrm>
              <a:custGeom>
                <a:avLst/>
                <a:gdLst/>
                <a:ahLst/>
                <a:cxnLst/>
                <a:rect l="l" t="t" r="r" b="b"/>
                <a:pathLst>
                  <a:path w="1747926" h="812800">
                    <a:moveTo>
                      <a:pt x="0" y="0"/>
                    </a:moveTo>
                    <a:lnTo>
                      <a:pt x="1747926" y="0"/>
                    </a:lnTo>
                    <a:lnTo>
                      <a:pt x="1747926" y="812800"/>
                    </a:lnTo>
                    <a:lnTo>
                      <a:pt x="0" y="812800"/>
                    </a:lnTo>
                    <a:close/>
                  </a:path>
                </a:pathLst>
              </a:custGeom>
              <a:solidFill>
                <a:srgbClr val="FF8001"/>
              </a:solidFill>
            </p:spPr>
          </p:sp>
          <p:sp>
            <p:nvSpPr>
              <p:cNvPr id="5" name="TextBox 5"/>
              <p:cNvSpPr txBox="1"/>
              <p:nvPr/>
            </p:nvSpPr>
            <p:spPr>
              <a:xfrm>
                <a:off x="0" y="-47625"/>
                <a:ext cx="1747926" cy="8604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6168681" y="676290"/>
              <a:ext cx="2625725" cy="2625725"/>
              <a:chOff x="-54493" y="-50152"/>
              <a:chExt cx="2625725" cy="2625725"/>
            </a:xfrm>
          </p:grpSpPr>
          <p:sp>
            <p:nvSpPr>
              <p:cNvPr id="7" name="Freeform 7"/>
              <p:cNvSpPr/>
              <p:nvPr/>
            </p:nvSpPr>
            <p:spPr>
              <a:xfrm>
                <a:off x="-54493" y="-50152"/>
                <a:ext cx="2625725" cy="2625725"/>
              </a:xfrm>
              <a:custGeom>
                <a:avLst/>
                <a:gdLst/>
                <a:ahLst/>
                <a:cxnLst/>
                <a:rect l="l" t="t" r="r" b="b"/>
                <a:pathLst>
                  <a:path w="2625725" h="2625725">
                    <a:moveTo>
                      <a:pt x="0" y="0"/>
                    </a:moveTo>
                    <a:lnTo>
                      <a:pt x="2625725" y="0"/>
                    </a:lnTo>
                    <a:lnTo>
                      <a:pt x="2625725" y="2625725"/>
                    </a:lnTo>
                    <a:lnTo>
                      <a:pt x="0" y="2625725"/>
                    </a:lnTo>
                    <a:lnTo>
                      <a:pt x="0" y="0"/>
                    </a:lnTo>
                    <a:close/>
                  </a:path>
                </a:pathLst>
              </a:custGeom>
              <a:blipFill>
                <a:blip r:embed="rId2"/>
                <a:stretch>
                  <a:fillRect/>
                </a:stretch>
              </a:blipFill>
            </p:spPr>
          </p:sp>
        </p:grpSp>
        <p:sp>
          <p:nvSpPr>
            <p:cNvPr id="8" name="TextBox 8"/>
            <p:cNvSpPr txBox="1"/>
            <p:nvPr/>
          </p:nvSpPr>
          <p:spPr>
            <a:xfrm>
              <a:off x="304800" y="715445"/>
              <a:ext cx="6441836" cy="2428624"/>
            </a:xfrm>
            <a:prstGeom prst="rect">
              <a:avLst/>
            </a:prstGeom>
          </p:spPr>
          <p:txBody>
            <a:bodyPr wrap="square" lIns="0" tIns="0" rIns="0" bIns="0" rtlCol="0" anchor="t">
              <a:spAutoFit/>
            </a:bodyPr>
            <a:lstStyle/>
            <a:p>
              <a:pPr algn="ctr">
                <a:lnSpc>
                  <a:spcPts val="15235"/>
                </a:lnSpc>
                <a:spcBef>
                  <a:spcPct val="0"/>
                </a:spcBef>
              </a:pPr>
              <a:r>
                <a:rPr lang="en-US" sz="10882" dirty="0">
                  <a:solidFill>
                    <a:srgbClr val="FFFFFF"/>
                  </a:solidFill>
                  <a:latin typeface="Roboto Bold"/>
                </a:rPr>
                <a:t>SCRUM</a:t>
              </a:r>
            </a:p>
          </p:txBody>
        </p:sp>
      </p:grpSp>
      <p:grpSp>
        <p:nvGrpSpPr>
          <p:cNvPr id="9" name="Group 9"/>
          <p:cNvGrpSpPr/>
          <p:nvPr/>
        </p:nvGrpSpPr>
        <p:grpSpPr>
          <a:xfrm>
            <a:off x="11219596" y="1897191"/>
            <a:ext cx="5866242" cy="2933121"/>
            <a:chOff x="0" y="0"/>
            <a:chExt cx="7821656" cy="3910828"/>
          </a:xfrm>
        </p:grpSpPr>
        <p:grpSp>
          <p:nvGrpSpPr>
            <p:cNvPr id="10" name="Group 10"/>
            <p:cNvGrpSpPr/>
            <p:nvPr/>
          </p:nvGrpSpPr>
          <p:grpSpPr>
            <a:xfrm>
              <a:off x="0" y="0"/>
              <a:ext cx="7821656" cy="3910828"/>
              <a:chOff x="0" y="0"/>
              <a:chExt cx="812800" cy="406400"/>
            </a:xfrm>
          </p:grpSpPr>
          <p:sp>
            <p:nvSpPr>
              <p:cNvPr id="11" name="Freeform 1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47625"/>
                <a:ext cx="812800" cy="454025"/>
              </a:xfrm>
              <a:prstGeom prst="rect">
                <a:avLst/>
              </a:prstGeom>
            </p:spPr>
            <p:txBody>
              <a:bodyPr lIns="48758" tIns="48758" rIns="48758" bIns="48758" rtlCol="0" anchor="ctr"/>
              <a:lstStyle/>
              <a:p>
                <a:pPr algn="ctr">
                  <a:lnSpc>
                    <a:spcPts val="2939"/>
                  </a:lnSpc>
                </a:pPr>
                <a:endParaRPr/>
              </a:p>
            </p:txBody>
          </p:sp>
        </p:grpSp>
        <p:sp>
          <p:nvSpPr>
            <p:cNvPr id="13" name="TextBox 13"/>
            <p:cNvSpPr txBox="1"/>
            <p:nvPr/>
          </p:nvSpPr>
          <p:spPr>
            <a:xfrm>
              <a:off x="1332068" y="-142875"/>
              <a:ext cx="5157519" cy="1591171"/>
            </a:xfrm>
            <a:prstGeom prst="rect">
              <a:avLst/>
            </a:prstGeom>
          </p:spPr>
          <p:txBody>
            <a:bodyPr lIns="0" tIns="0" rIns="0" bIns="0" rtlCol="0" anchor="t">
              <a:spAutoFit/>
            </a:bodyPr>
            <a:lstStyle/>
            <a:p>
              <a:pPr algn="ctr">
                <a:lnSpc>
                  <a:spcPts val="10023"/>
                </a:lnSpc>
                <a:spcBef>
                  <a:spcPct val="0"/>
                </a:spcBef>
              </a:pPr>
              <a:r>
                <a:rPr lang="en-US" sz="7159">
                  <a:solidFill>
                    <a:srgbClr val="174876"/>
                  </a:solidFill>
                  <a:latin typeface="Roboto Bold"/>
                </a:rPr>
                <a:t>Sprint 1</a:t>
              </a:r>
            </a:p>
          </p:txBody>
        </p:sp>
        <p:sp>
          <p:nvSpPr>
            <p:cNvPr id="14" name="TextBox 14"/>
            <p:cNvSpPr txBox="1"/>
            <p:nvPr/>
          </p:nvSpPr>
          <p:spPr>
            <a:xfrm>
              <a:off x="1541632" y="2834470"/>
              <a:ext cx="4738392" cy="883627"/>
            </a:xfrm>
            <a:prstGeom prst="rect">
              <a:avLst/>
            </a:prstGeom>
          </p:spPr>
          <p:txBody>
            <a:bodyPr lIns="0" tIns="0" rIns="0" bIns="0" rtlCol="0" anchor="t">
              <a:spAutoFit/>
            </a:bodyPr>
            <a:lstStyle/>
            <a:p>
              <a:pPr algn="ctr">
                <a:lnSpc>
                  <a:spcPts val="5588"/>
                </a:lnSpc>
                <a:spcBef>
                  <a:spcPct val="0"/>
                </a:spcBef>
              </a:pPr>
              <a:r>
                <a:rPr lang="en-US" sz="3991">
                  <a:solidFill>
                    <a:srgbClr val="174876"/>
                  </a:solidFill>
                  <a:latin typeface="Roboto Bold"/>
                </a:rPr>
                <a:t>28/05 - 03/06</a:t>
              </a:r>
            </a:p>
          </p:txBody>
        </p:sp>
        <p:sp>
          <p:nvSpPr>
            <p:cNvPr id="15" name="TextBox 15"/>
            <p:cNvSpPr txBox="1"/>
            <p:nvPr/>
          </p:nvSpPr>
          <p:spPr>
            <a:xfrm>
              <a:off x="1332068" y="1501785"/>
              <a:ext cx="1793339" cy="1408885"/>
            </a:xfrm>
            <a:prstGeom prst="rect">
              <a:avLst/>
            </a:prstGeom>
          </p:spPr>
          <p:txBody>
            <a:bodyPr lIns="0" tIns="0" rIns="0" bIns="0" rtlCol="0" anchor="t">
              <a:spAutoFit/>
            </a:bodyPr>
            <a:lstStyle/>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p:txBody>
        </p:sp>
      </p:grpSp>
      <p:grpSp>
        <p:nvGrpSpPr>
          <p:cNvPr id="16" name="Group 16"/>
          <p:cNvGrpSpPr/>
          <p:nvPr/>
        </p:nvGrpSpPr>
        <p:grpSpPr>
          <a:xfrm>
            <a:off x="5353354" y="7008657"/>
            <a:ext cx="5866242" cy="2933121"/>
            <a:chOff x="0" y="0"/>
            <a:chExt cx="7821656" cy="3910828"/>
          </a:xfrm>
        </p:grpSpPr>
        <p:grpSp>
          <p:nvGrpSpPr>
            <p:cNvPr id="17" name="Group 17"/>
            <p:cNvGrpSpPr/>
            <p:nvPr/>
          </p:nvGrpSpPr>
          <p:grpSpPr>
            <a:xfrm>
              <a:off x="0" y="0"/>
              <a:ext cx="7821656" cy="3910828"/>
              <a:chOff x="0" y="0"/>
              <a:chExt cx="812800" cy="406400"/>
            </a:xfrm>
          </p:grpSpPr>
          <p:sp>
            <p:nvSpPr>
              <p:cNvPr id="18" name="Freeform 1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9" name="TextBox 19"/>
              <p:cNvSpPr txBox="1"/>
              <p:nvPr/>
            </p:nvSpPr>
            <p:spPr>
              <a:xfrm>
                <a:off x="0" y="-47625"/>
                <a:ext cx="812800" cy="454025"/>
              </a:xfrm>
              <a:prstGeom prst="rect">
                <a:avLst/>
              </a:prstGeom>
            </p:spPr>
            <p:txBody>
              <a:bodyPr lIns="48758" tIns="48758" rIns="48758" bIns="48758" rtlCol="0" anchor="ctr"/>
              <a:lstStyle/>
              <a:p>
                <a:pPr algn="ctr">
                  <a:lnSpc>
                    <a:spcPts val="2939"/>
                  </a:lnSpc>
                </a:pPr>
                <a:endParaRPr/>
              </a:p>
            </p:txBody>
          </p:sp>
        </p:grpSp>
        <p:sp>
          <p:nvSpPr>
            <p:cNvPr id="20" name="TextBox 20"/>
            <p:cNvSpPr txBox="1"/>
            <p:nvPr/>
          </p:nvSpPr>
          <p:spPr>
            <a:xfrm>
              <a:off x="1332068" y="-142875"/>
              <a:ext cx="5157519" cy="1591171"/>
            </a:xfrm>
            <a:prstGeom prst="rect">
              <a:avLst/>
            </a:prstGeom>
          </p:spPr>
          <p:txBody>
            <a:bodyPr lIns="0" tIns="0" rIns="0" bIns="0" rtlCol="0" anchor="t">
              <a:spAutoFit/>
            </a:bodyPr>
            <a:lstStyle/>
            <a:p>
              <a:pPr algn="ctr">
                <a:lnSpc>
                  <a:spcPts val="10023"/>
                </a:lnSpc>
                <a:spcBef>
                  <a:spcPct val="0"/>
                </a:spcBef>
              </a:pPr>
              <a:r>
                <a:rPr lang="en-US" sz="7159">
                  <a:solidFill>
                    <a:srgbClr val="174876"/>
                  </a:solidFill>
                  <a:latin typeface="Roboto Bold"/>
                </a:rPr>
                <a:t>Sprint 2</a:t>
              </a:r>
            </a:p>
          </p:txBody>
        </p:sp>
        <p:sp>
          <p:nvSpPr>
            <p:cNvPr id="21" name="TextBox 21"/>
            <p:cNvSpPr txBox="1"/>
            <p:nvPr/>
          </p:nvSpPr>
          <p:spPr>
            <a:xfrm>
              <a:off x="1541632" y="2834470"/>
              <a:ext cx="4738392" cy="883627"/>
            </a:xfrm>
            <a:prstGeom prst="rect">
              <a:avLst/>
            </a:prstGeom>
          </p:spPr>
          <p:txBody>
            <a:bodyPr lIns="0" tIns="0" rIns="0" bIns="0" rtlCol="0" anchor="t">
              <a:spAutoFit/>
            </a:bodyPr>
            <a:lstStyle/>
            <a:p>
              <a:pPr algn="ctr">
                <a:lnSpc>
                  <a:spcPts val="5588"/>
                </a:lnSpc>
                <a:spcBef>
                  <a:spcPct val="0"/>
                </a:spcBef>
              </a:pPr>
              <a:r>
                <a:rPr lang="en-US" sz="3991">
                  <a:solidFill>
                    <a:srgbClr val="174876"/>
                  </a:solidFill>
                  <a:latin typeface="Roboto Bold"/>
                </a:rPr>
                <a:t>04/06 - 10/06</a:t>
              </a:r>
            </a:p>
          </p:txBody>
        </p:sp>
        <p:sp>
          <p:nvSpPr>
            <p:cNvPr id="22" name="TextBox 22"/>
            <p:cNvSpPr txBox="1"/>
            <p:nvPr/>
          </p:nvSpPr>
          <p:spPr>
            <a:xfrm>
              <a:off x="1332068" y="1501785"/>
              <a:ext cx="1793339" cy="1408885"/>
            </a:xfrm>
            <a:prstGeom prst="rect">
              <a:avLst/>
            </a:prstGeom>
          </p:spPr>
          <p:txBody>
            <a:bodyPr lIns="0" tIns="0" rIns="0" bIns="0" rtlCol="0" anchor="t">
              <a:spAutoFit/>
            </a:bodyPr>
            <a:lstStyle/>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a:p>
              <a:pPr algn="ctr">
                <a:lnSpc>
                  <a:spcPts val="1844"/>
                </a:lnSpc>
              </a:pPr>
              <a:r>
                <a:rPr lang="en-US" sz="3689">
                  <a:solidFill>
                    <a:srgbClr val="174876"/>
                  </a:solidFill>
                  <a:latin typeface="Roboto Bold"/>
                </a:rPr>
                <a:t>-</a:t>
              </a:r>
            </a:p>
          </p:txBody>
        </p:sp>
      </p:grpSp>
      <p:sp>
        <p:nvSpPr>
          <p:cNvPr id="23" name="Freeform 23"/>
          <p:cNvSpPr/>
          <p:nvPr/>
        </p:nvSpPr>
        <p:spPr>
          <a:xfrm rot="-6177411">
            <a:off x="8000693" y="818869"/>
            <a:ext cx="1854867" cy="3505763"/>
          </a:xfrm>
          <a:custGeom>
            <a:avLst/>
            <a:gdLst/>
            <a:ahLst/>
            <a:cxnLst/>
            <a:rect l="l" t="t" r="r" b="b"/>
            <a:pathLst>
              <a:path w="1854867" h="3505763">
                <a:moveTo>
                  <a:pt x="0" y="0"/>
                </a:moveTo>
                <a:lnTo>
                  <a:pt x="1854867" y="0"/>
                </a:lnTo>
                <a:lnTo>
                  <a:pt x="1854867" y="3505762"/>
                </a:lnTo>
                <a:lnTo>
                  <a:pt x="0" y="35057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1117814">
            <a:off x="12176355" y="5034738"/>
            <a:ext cx="1854867" cy="3505763"/>
          </a:xfrm>
          <a:custGeom>
            <a:avLst/>
            <a:gdLst/>
            <a:ahLst/>
            <a:cxnLst/>
            <a:rect l="l" t="t" r="r" b="b"/>
            <a:pathLst>
              <a:path w="1854867" h="3505763">
                <a:moveTo>
                  <a:pt x="0" y="0"/>
                </a:moveTo>
                <a:lnTo>
                  <a:pt x="1854868" y="0"/>
                </a:lnTo>
                <a:lnTo>
                  <a:pt x="1854868" y="3505763"/>
                </a:lnTo>
                <a:lnTo>
                  <a:pt x="0" y="35057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0" y="1151127"/>
            <a:ext cx="9942714" cy="9135873"/>
          </a:xfrm>
          <a:custGeom>
            <a:avLst/>
            <a:gdLst/>
            <a:ahLst/>
            <a:cxnLst/>
            <a:rect l="l" t="t" r="r" b="b"/>
            <a:pathLst>
              <a:path w="9942714" h="9135873">
                <a:moveTo>
                  <a:pt x="0" y="0"/>
                </a:moveTo>
                <a:lnTo>
                  <a:pt x="9942714" y="0"/>
                </a:lnTo>
                <a:lnTo>
                  <a:pt x="9942714" y="9135873"/>
                </a:lnTo>
                <a:lnTo>
                  <a:pt x="0" y="9135873"/>
                </a:lnTo>
                <a:lnTo>
                  <a:pt x="0" y="0"/>
                </a:lnTo>
                <a:close/>
              </a:path>
            </a:pathLst>
          </a:custGeom>
          <a:blipFill>
            <a:blip r:embed="rId2"/>
            <a:stretch>
              <a:fillRect l="-312" r="-312"/>
            </a:stretch>
          </a:blipFill>
        </p:spPr>
      </p:sp>
      <p:grpSp>
        <p:nvGrpSpPr>
          <p:cNvPr id="3" name="Group 3"/>
          <p:cNvGrpSpPr/>
          <p:nvPr/>
        </p:nvGrpSpPr>
        <p:grpSpPr>
          <a:xfrm>
            <a:off x="-40331" y="0"/>
            <a:ext cx="9983045" cy="1151127"/>
            <a:chOff x="0" y="0"/>
            <a:chExt cx="2629279" cy="303177"/>
          </a:xfrm>
        </p:grpSpPr>
        <p:sp>
          <p:nvSpPr>
            <p:cNvPr id="4" name="Freeform 4"/>
            <p:cNvSpPr/>
            <p:nvPr/>
          </p:nvSpPr>
          <p:spPr>
            <a:xfrm>
              <a:off x="0" y="0"/>
              <a:ext cx="2629279" cy="303177"/>
            </a:xfrm>
            <a:custGeom>
              <a:avLst/>
              <a:gdLst/>
              <a:ahLst/>
              <a:cxnLst/>
              <a:rect l="l" t="t" r="r" b="b"/>
              <a:pathLst>
                <a:path w="2629279" h="303177">
                  <a:moveTo>
                    <a:pt x="0" y="0"/>
                  </a:moveTo>
                  <a:lnTo>
                    <a:pt x="2629279" y="0"/>
                  </a:lnTo>
                  <a:lnTo>
                    <a:pt x="2629279" y="303177"/>
                  </a:lnTo>
                  <a:lnTo>
                    <a:pt x="0" y="303177"/>
                  </a:lnTo>
                  <a:close/>
                </a:path>
              </a:pathLst>
            </a:custGeom>
            <a:solidFill>
              <a:srgbClr val="FFFFFF"/>
            </a:solidFill>
          </p:spPr>
        </p:sp>
        <p:sp>
          <p:nvSpPr>
            <p:cNvPr id="5" name="TextBox 5"/>
            <p:cNvSpPr txBox="1"/>
            <p:nvPr/>
          </p:nvSpPr>
          <p:spPr>
            <a:xfrm>
              <a:off x="0" y="-38100"/>
              <a:ext cx="2629279" cy="341277"/>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Canva Sans"/>
                </a:rPr>
                <a:t>dvcxvcxvcxbv</a:t>
              </a:r>
            </a:p>
          </p:txBody>
        </p:sp>
      </p:grpSp>
      <p:sp>
        <p:nvSpPr>
          <p:cNvPr id="6" name="TextBox 6"/>
          <p:cNvSpPr txBox="1"/>
          <p:nvPr/>
        </p:nvSpPr>
        <p:spPr>
          <a:xfrm>
            <a:off x="1270529" y="-1"/>
            <a:ext cx="6319647" cy="1028701"/>
          </a:xfrm>
          <a:prstGeom prst="rect">
            <a:avLst/>
          </a:prstGeom>
        </p:spPr>
        <p:txBody>
          <a:bodyPr lIns="0" tIns="0" rIns="0" bIns="0" rtlCol="0" anchor="t">
            <a:spAutoFit/>
          </a:bodyPr>
          <a:lstStyle/>
          <a:p>
            <a:pPr algn="ctr">
              <a:lnSpc>
                <a:spcPts val="8399"/>
              </a:lnSpc>
              <a:spcBef>
                <a:spcPct val="0"/>
              </a:spcBef>
            </a:pPr>
            <a:r>
              <a:rPr lang="en-US" sz="5999">
                <a:solidFill>
                  <a:srgbClr val="FF914D"/>
                </a:solidFill>
                <a:latin typeface="Roboto Bold"/>
              </a:rPr>
              <a:t>Sprint 1</a:t>
            </a:r>
          </a:p>
        </p:txBody>
      </p:sp>
      <p:sp>
        <p:nvSpPr>
          <p:cNvPr id="7" name="TextBox 7"/>
          <p:cNvSpPr txBox="1"/>
          <p:nvPr/>
        </p:nvSpPr>
        <p:spPr>
          <a:xfrm>
            <a:off x="10363519" y="1055877"/>
            <a:ext cx="4715699" cy="715276"/>
          </a:xfrm>
          <a:prstGeom prst="rect">
            <a:avLst/>
          </a:prstGeom>
        </p:spPr>
        <p:txBody>
          <a:bodyPr lIns="0" tIns="0" rIns="0" bIns="0" rtlCol="0" anchor="t">
            <a:spAutoFit/>
          </a:bodyPr>
          <a:lstStyle/>
          <a:p>
            <a:pPr algn="ctr">
              <a:lnSpc>
                <a:spcPts val="5725"/>
              </a:lnSpc>
              <a:spcBef>
                <a:spcPct val="0"/>
              </a:spcBef>
            </a:pPr>
            <a:r>
              <a:rPr lang="en-US" sz="4089">
                <a:solidFill>
                  <a:srgbClr val="FFFFFF"/>
                </a:solidFill>
                <a:latin typeface="Roboto Bold"/>
              </a:rPr>
              <a:t>--&gt; bắt đầu 28/05</a:t>
            </a:r>
          </a:p>
        </p:txBody>
      </p:sp>
      <p:sp>
        <p:nvSpPr>
          <p:cNvPr id="8" name="TextBox 8"/>
          <p:cNvSpPr txBox="1"/>
          <p:nvPr/>
        </p:nvSpPr>
        <p:spPr>
          <a:xfrm>
            <a:off x="10363519" y="9304969"/>
            <a:ext cx="6549288" cy="715276"/>
          </a:xfrm>
          <a:prstGeom prst="rect">
            <a:avLst/>
          </a:prstGeom>
        </p:spPr>
        <p:txBody>
          <a:bodyPr lIns="0" tIns="0" rIns="0" bIns="0" rtlCol="0" anchor="t">
            <a:spAutoFit/>
          </a:bodyPr>
          <a:lstStyle/>
          <a:p>
            <a:pPr algn="ctr">
              <a:lnSpc>
                <a:spcPts val="5725"/>
              </a:lnSpc>
              <a:spcBef>
                <a:spcPct val="0"/>
              </a:spcBef>
            </a:pPr>
            <a:r>
              <a:rPr lang="en-US" sz="4089">
                <a:solidFill>
                  <a:srgbClr val="FFFFFF"/>
                </a:solidFill>
                <a:latin typeface="Roboto Bold"/>
              </a:rPr>
              <a:t>--&gt; kết thúc </a:t>
            </a:r>
            <a:r>
              <a:rPr lang="en-US" sz="4089">
                <a:solidFill>
                  <a:srgbClr val="FFFFFF"/>
                </a:solidFill>
                <a:latin typeface="Roboto"/>
              </a:rPr>
              <a:t>Sprint 1</a:t>
            </a:r>
            <a:r>
              <a:rPr lang="en-US" sz="4089">
                <a:solidFill>
                  <a:srgbClr val="FFFFFF"/>
                </a:solidFill>
                <a:latin typeface="Roboto Bold"/>
              </a:rPr>
              <a:t> 03/06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638</Words>
  <Application>Microsoft Office PowerPoint</Application>
  <PresentationFormat>Custom</PresentationFormat>
  <Paragraphs>85</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Roboto</vt:lpstr>
      <vt:lpstr>Roboto Bold</vt:lpstr>
      <vt:lpstr>Roboto Italics</vt:lpstr>
      <vt:lpstr>Calibri</vt:lpstr>
      <vt:lpstr>Arial</vt:lpstr>
      <vt:lpstr>Roboto Bold Italics</vt:lpstr>
      <vt:lpstr>Canva Sans</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dc:title>
  <cp:lastModifiedBy>Le Truc Tin</cp:lastModifiedBy>
  <cp:revision>2</cp:revision>
  <dcterms:created xsi:type="dcterms:W3CDTF">2006-08-16T00:00:00Z</dcterms:created>
  <dcterms:modified xsi:type="dcterms:W3CDTF">2024-06-10T21:57:52Z</dcterms:modified>
  <dc:identifier>DAGHwhNriMw</dc:identifier>
</cp:coreProperties>
</file>